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2.xml" ContentType="application/vnd.openxmlformats-officedocument.theme+xml"/>
  <Override PartName="/ppt/theme/themeOverride1.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Override2.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Override3.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Override4.xml" ContentType="application/vnd.openxmlformats-officedocument.themeOverr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Override5.xml" ContentType="application/vnd.openxmlformats-officedocument.themeOverr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Override6.xml" ContentType="application/vnd.openxmlformats-officedocument.themeOverr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Override7.xml" ContentType="application/vnd.openxmlformats-officedocument.themeOverr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Override8.xml" ContentType="application/vnd.openxmlformats-officedocument.themeOverr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Override9.xml" ContentType="application/vnd.openxmlformats-officedocument.themeOverr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Override10.xml" ContentType="application/vnd.openxmlformats-officedocument.themeOverr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Override11.xml" ContentType="application/vnd.openxmlformats-officedocument.themeOverr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Override12.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Override13.xml" ContentType="application/vnd.openxmlformats-officedocument.themeOverr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Override14.xml" ContentType="application/vnd.openxmlformats-officedocument.themeOverr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heme/themeOverride15.xml" ContentType="application/vnd.openxmlformats-officedocument.themeOverr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Override16.xml" ContentType="application/vnd.openxmlformats-officedocument.themeOverr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heme/themeOverride17.xml" ContentType="application/vnd.openxmlformats-officedocument.themeOverr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Override18.xml" ContentType="application/vnd.openxmlformats-officedocument.themeOverr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heme/themeOverride19.xml" ContentType="application/vnd.openxmlformats-officedocument.themeOverr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Override20.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heme/themeOverride21.xml" ContentType="application/vnd.openxmlformats-officedocument.themeOverr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heme/themeOverride22.xml" ContentType="application/vnd.openxmlformats-officedocument.themeOverr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heme/themeOverride23.xml" ContentType="application/vnd.openxmlformats-officedocument.themeOverr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heme/themeOverride24.xml" ContentType="application/vnd.openxmlformats-officedocument.themeOverr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heme/themeOverride25.xml" ContentType="application/vnd.openxmlformats-officedocument.themeOverr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heme/themeOverride26.xml" ContentType="application/vnd.openxmlformats-officedocument.themeOverr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notesMasterIdLst>
    <p:notesMasterId r:id="rId42"/>
  </p:notesMasterIdLst>
  <p:sldIdLst>
    <p:sldId id="311" r:id="rId6"/>
    <p:sldId id="258" r:id="rId7"/>
    <p:sldId id="259" r:id="rId8"/>
    <p:sldId id="261" r:id="rId9"/>
    <p:sldId id="262" r:id="rId10"/>
    <p:sldId id="263" r:id="rId11"/>
    <p:sldId id="301" r:id="rId12"/>
    <p:sldId id="265" r:id="rId13"/>
    <p:sldId id="266" r:id="rId14"/>
    <p:sldId id="268" r:id="rId15"/>
    <p:sldId id="293" r:id="rId16"/>
    <p:sldId id="303" r:id="rId17"/>
    <p:sldId id="302" r:id="rId18"/>
    <p:sldId id="269" r:id="rId19"/>
    <p:sldId id="270" r:id="rId20"/>
    <p:sldId id="272" r:id="rId21"/>
    <p:sldId id="273" r:id="rId22"/>
    <p:sldId id="291" r:id="rId23"/>
    <p:sldId id="274" r:id="rId24"/>
    <p:sldId id="275" r:id="rId25"/>
    <p:sldId id="276" r:id="rId26"/>
    <p:sldId id="277" r:id="rId27"/>
    <p:sldId id="279" r:id="rId28"/>
    <p:sldId id="289" r:id="rId29"/>
    <p:sldId id="325" r:id="rId30"/>
    <p:sldId id="282" r:id="rId31"/>
    <p:sldId id="312" r:id="rId32"/>
    <p:sldId id="281" r:id="rId33"/>
    <p:sldId id="313" r:id="rId34"/>
    <p:sldId id="315" r:id="rId35"/>
    <p:sldId id="316" r:id="rId36"/>
    <p:sldId id="317" r:id="rId37"/>
    <p:sldId id="283" r:id="rId38"/>
    <p:sldId id="304" r:id="rId39"/>
    <p:sldId id="284" r:id="rId40"/>
    <p:sldId id="287" r:id="rId41"/>
  </p:sldIdLst>
  <p:sldSz cx="10969625" cy="6170613"/>
  <p:notesSz cx="6858000" cy="9144000"/>
  <p:custDataLst>
    <p:tags r:id="rId43"/>
  </p:custDataLst>
  <p:defaultTextStyle>
    <a:defPPr rtl="0">
      <a:defRPr lang="en-us"/>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F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8" d="100"/>
          <a:sy n="118" d="100"/>
        </p:scale>
        <p:origin x="1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de-DE"/>
              <a:t>06.12.2019</a:t>
            </a: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
              <a:t>Mastertextformat bearbeiten</a:t>
            </a:r>
          </a:p>
          <a:p>
            <a:pPr lvl="1" rtl="0"/>
            <a:r>
              <a:rPr lang="en"/>
              <a:t>Zweite Ebene</a:t>
            </a:r>
          </a:p>
          <a:p>
            <a:pPr lvl="2" rtl="0"/>
            <a:r>
              <a:rPr lang="en"/>
              <a:t>Dritte Ebene</a:t>
            </a:r>
          </a:p>
          <a:p>
            <a:pPr lvl="3" rtl="0"/>
            <a:r>
              <a:rPr lang="en"/>
              <a:t>Vierte Ebene</a:t>
            </a:r>
          </a:p>
          <a:p>
            <a:pPr lvl="4" rtl="0"/>
            <a:r>
              <a:rPr lang="en"/>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92D48B2-9EB0-4B37-9B35-FC11E2EA535A}" type="slidenum">
              <a:rPr lang="de-DE" smtClean="0"/>
              <a:t>‹#›</a:t>
            </a:fld>
            <a:endParaRPr lang="de-DE"/>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rtlCol="0" anchor="t" anchorCtr="0">
            <a:normAutofit/>
          </a:bodyPr>
          <a:lstStyle>
            <a:lvl1pPr algn="l">
              <a:lnSpc>
                <a:spcPct val="90000"/>
              </a:lnSpc>
              <a:defRPr sz="7999" cap="all" baseline="0">
                <a:solidFill>
                  <a:schemeClr val="bg1"/>
                </a:solidFill>
              </a:defRPr>
            </a:lvl1pPr>
          </a:lstStyle>
          <a:p>
            <a:pPr rtl="0"/>
            <a:r>
              <a:rPr lang="en"/>
              <a:t>Add Pres. Title</a:t>
            </a:r>
            <a:endParaRPr lang="de-DE" dirty="0"/>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621930316"/>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3" name="Content Placeholder 2"/>
          <p:cNvSpPr>
            <a:spLocks noGrp="1"/>
          </p:cNvSpPr>
          <p:nvPr>
            <p:ph sz="half" idx="1" hasCustomPrompt="1"/>
          </p:nvPr>
        </p:nvSpPr>
        <p:spPr>
          <a:xfrm>
            <a:off x="259200" y="1296000"/>
            <a:ext cx="4860000" cy="4168800"/>
          </a:xfrm>
        </p:spPr>
        <p:txBody>
          <a:bodyPr rtlCol="0"/>
          <a:lstStyle>
            <a:lvl1pPr>
              <a:defRPr/>
            </a:lvl1pPr>
          </a:lstStyle>
          <a:p>
            <a:pPr lvl="0" rtl="0"/>
            <a:r>
              <a:rPr lang="en"/>
              <a:t>Add Text</a:t>
            </a:r>
          </a:p>
          <a:p>
            <a:pPr lvl="1" rtl="0"/>
            <a:r>
              <a:rPr lang="en"/>
              <a:t>Zweite Ebene</a:t>
            </a:r>
          </a:p>
          <a:p>
            <a:pPr lvl="2" rtl="0"/>
            <a:r>
              <a:rPr lang="en"/>
              <a:t>Dritte Ebene</a:t>
            </a:r>
          </a:p>
          <a:p>
            <a:pPr lvl="3" rtl="0"/>
            <a:r>
              <a:rPr lang="en"/>
              <a:t>Vierte Ebene</a:t>
            </a:r>
          </a:p>
          <a:p>
            <a:pPr lvl="4" rtl="0"/>
            <a:r>
              <a:rPr lang="en"/>
              <a:t>Fünfte Ebene</a:t>
            </a:r>
          </a:p>
        </p:txBody>
      </p:sp>
      <p:sp>
        <p:nvSpPr>
          <p:cNvPr id="4" name="Content Placeholder 3"/>
          <p:cNvSpPr>
            <a:spLocks noGrp="1"/>
          </p:cNvSpPr>
          <p:nvPr>
            <p:ph sz="half" idx="2" hasCustomPrompt="1"/>
          </p:nvPr>
        </p:nvSpPr>
        <p:spPr>
          <a:xfrm>
            <a:off x="5853600" y="1295999"/>
            <a:ext cx="4860000" cy="41688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8760123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3" name="Content Placeholder 2"/>
          <p:cNvSpPr>
            <a:spLocks noGrp="1"/>
          </p:cNvSpPr>
          <p:nvPr>
            <p:ph sz="half" idx="1" hasCustomPrompt="1"/>
          </p:nvPr>
        </p:nvSpPr>
        <p:spPr>
          <a:xfrm>
            <a:off x="259200" y="1296000"/>
            <a:ext cx="3128400" cy="41688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4" name="Content Placeholder 3"/>
          <p:cNvSpPr>
            <a:spLocks noGrp="1"/>
          </p:cNvSpPr>
          <p:nvPr>
            <p:ph sz="half" idx="3" hasCustomPrompt="1"/>
          </p:nvPr>
        </p:nvSpPr>
        <p:spPr>
          <a:xfrm>
            <a:off x="7560000" y="1295999"/>
            <a:ext cx="3128400" cy="41688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05200844"/>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35" userDrawn="1">
          <p15:clr>
            <a:srgbClr val="FBAE40"/>
          </p15:clr>
        </p15:guide>
        <p15:guide id="9" pos="2462" userDrawn="1">
          <p15:clr>
            <a:srgbClr val="FBAE40"/>
          </p15:clr>
        </p15:guide>
        <p15:guide id="10" pos="4434" userDrawn="1">
          <p15:clr>
            <a:srgbClr val="FBAE40"/>
          </p15:clr>
        </p15:guide>
        <p15:guide id="11" pos="47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5" name="Content Placeholder 2"/>
          <p:cNvSpPr>
            <a:spLocks noGrp="1"/>
          </p:cNvSpPr>
          <p:nvPr>
            <p:ph sz="half" idx="1" hasCustomPrompt="1"/>
          </p:nvPr>
        </p:nvSpPr>
        <p:spPr>
          <a:xfrm>
            <a:off x="259080" y="1295399"/>
            <a:ext cx="2515870" cy="416814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6" name="Content Placeholder 3"/>
          <p:cNvSpPr>
            <a:spLocks noGrp="1"/>
          </p:cNvSpPr>
          <p:nvPr>
            <p:ph sz="half" idx="3" hasCustomPrompt="1"/>
          </p:nvPr>
        </p:nvSpPr>
        <p:spPr>
          <a:xfrm>
            <a:off x="5549900" y="1295399"/>
            <a:ext cx="2515870" cy="416814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8" name="Content Placeholder 2"/>
          <p:cNvSpPr>
            <a:spLocks noGrp="1"/>
          </p:cNvSpPr>
          <p:nvPr>
            <p:ph sz="half" idx="2" hasCustomPrompt="1"/>
          </p:nvPr>
        </p:nvSpPr>
        <p:spPr>
          <a:xfrm>
            <a:off x="2904490" y="1295400"/>
            <a:ext cx="2515870" cy="416814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9" name="Content Placeholder 2"/>
          <p:cNvSpPr>
            <a:spLocks noGrp="1"/>
          </p:cNvSpPr>
          <p:nvPr>
            <p:ph sz="half" idx="4" hasCustomPrompt="1"/>
          </p:nvPr>
        </p:nvSpPr>
        <p:spPr>
          <a:xfrm>
            <a:off x="8195310" y="1295400"/>
            <a:ext cx="2515870" cy="4168140"/>
          </a:xfrm>
        </p:spPr>
        <p:txBody>
          <a:bodyPr rtlCol="0"/>
          <a:lstStyle>
            <a:lvl1pPr>
              <a:defRPr/>
            </a:lvl1pPr>
          </a:lstStyle>
          <a:p>
            <a:pPr lvl="0" rtl="0"/>
            <a:r>
              <a:rPr lang="en"/>
              <a:t>Add Text</a:t>
            </a:r>
          </a:p>
          <a:p>
            <a:pPr lvl="1" rtl="0"/>
            <a:r>
              <a:rPr lang="en"/>
              <a:t>Zweite Ebene</a:t>
            </a:r>
          </a:p>
          <a:p>
            <a:pPr lvl="2" rtl="0"/>
            <a:r>
              <a:rPr lang="en"/>
              <a:t>Dritte Ebene</a:t>
            </a:r>
          </a:p>
          <a:p>
            <a:pPr lvl="3" rtl="0"/>
            <a:r>
              <a:rPr lang="en"/>
              <a:t>Vierte Ebene</a:t>
            </a:r>
          </a:p>
          <a:p>
            <a:pPr lvl="4" rtl="0"/>
            <a:r>
              <a:rPr lang="en"/>
              <a:t>Fünfte Ebene</a:t>
            </a:r>
          </a:p>
        </p:txBody>
      </p:sp>
      <p:sp>
        <p:nvSpPr>
          <p:cNvPr id="3" name="Slide Number Placeholder 2"/>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6311460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1749" userDrawn="1">
          <p15:clr>
            <a:srgbClr val="FBAE40"/>
          </p15:clr>
        </p15:guide>
        <p15:guide id="9" pos="1829" userDrawn="1">
          <p15:clr>
            <a:srgbClr val="FBAE40"/>
          </p15:clr>
        </p15:guide>
        <p15:guide id="10" pos="3416" userDrawn="1">
          <p15:clr>
            <a:srgbClr val="FBAE40"/>
          </p15:clr>
        </p15:guide>
        <p15:guide id="11" pos="3495" userDrawn="1">
          <p15:clr>
            <a:srgbClr val="FBAE40"/>
          </p15:clr>
        </p15:guide>
        <p15:guide id="12" pos="5082" userDrawn="1">
          <p15:clr>
            <a:srgbClr val="FBAE40"/>
          </p15:clr>
        </p15:guide>
        <p15:guide id="13" pos="51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5" name="Content Placeholder 2"/>
          <p:cNvSpPr>
            <a:spLocks noGrp="1"/>
          </p:cNvSpPr>
          <p:nvPr>
            <p:ph sz="half" idx="1" hasCustomPrompt="1"/>
          </p:nvPr>
        </p:nvSpPr>
        <p:spPr>
          <a:xfrm>
            <a:off x="259200" y="1296000"/>
            <a:ext cx="104508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6" name="Content Placeholder 3"/>
          <p:cNvSpPr>
            <a:spLocks noGrp="1"/>
          </p:cNvSpPr>
          <p:nvPr>
            <p:ph sz="half" idx="2" hasCustomPrompt="1"/>
          </p:nvPr>
        </p:nvSpPr>
        <p:spPr>
          <a:xfrm>
            <a:off x="259200" y="3445201"/>
            <a:ext cx="104508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956372322"/>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5" name="Content Placeholder 2"/>
          <p:cNvSpPr>
            <a:spLocks noGrp="1"/>
          </p:cNvSpPr>
          <p:nvPr>
            <p:ph sz="half" idx="1" hasCustomPrompt="1"/>
          </p:nvPr>
        </p:nvSpPr>
        <p:spPr>
          <a:xfrm>
            <a:off x="259200" y="1296000"/>
            <a:ext cx="48600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6" name="Content Placeholder 3"/>
          <p:cNvSpPr>
            <a:spLocks noGrp="1"/>
          </p:cNvSpPr>
          <p:nvPr>
            <p:ph sz="half" idx="3" hasCustomPrompt="1"/>
          </p:nvPr>
        </p:nvSpPr>
        <p:spPr>
          <a:xfrm>
            <a:off x="5853600" y="1295999"/>
            <a:ext cx="48600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8" name="Content Placeholder 2"/>
          <p:cNvSpPr>
            <a:spLocks noGrp="1"/>
          </p:cNvSpPr>
          <p:nvPr>
            <p:ph sz="half" idx="2" hasCustomPrompt="1"/>
          </p:nvPr>
        </p:nvSpPr>
        <p:spPr>
          <a:xfrm>
            <a:off x="259200" y="3445201"/>
            <a:ext cx="48600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9" name="Content Placeholder 3"/>
          <p:cNvSpPr>
            <a:spLocks noGrp="1"/>
          </p:cNvSpPr>
          <p:nvPr>
            <p:ph sz="half" idx="4" hasCustomPrompt="1"/>
          </p:nvPr>
        </p:nvSpPr>
        <p:spPr>
          <a:xfrm>
            <a:off x="5853600" y="3445201"/>
            <a:ext cx="48600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1935903"/>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3225" userDrawn="1">
          <p15:clr>
            <a:srgbClr val="FBAE40"/>
          </p15:clr>
        </p15:guide>
        <p15:guide id="11" pos="36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5" name="Content Placeholder 2"/>
          <p:cNvSpPr>
            <a:spLocks noGrp="1"/>
          </p:cNvSpPr>
          <p:nvPr>
            <p:ph sz="half" idx="1" hasCustomPrompt="1"/>
          </p:nvPr>
        </p:nvSpPr>
        <p:spPr>
          <a:xfrm>
            <a:off x="259200" y="1296000"/>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6" name="Content Placeholder 3"/>
          <p:cNvSpPr>
            <a:spLocks noGrp="1"/>
          </p:cNvSpPr>
          <p:nvPr>
            <p:ph sz="half" idx="3" hasCustomPrompt="1"/>
          </p:nvPr>
        </p:nvSpPr>
        <p:spPr>
          <a:xfrm>
            <a:off x="3909600" y="1295999"/>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8" name="Content Placeholder 3"/>
          <p:cNvSpPr>
            <a:spLocks noGrp="1"/>
          </p:cNvSpPr>
          <p:nvPr>
            <p:ph sz="half" idx="5" hasCustomPrompt="1"/>
          </p:nvPr>
        </p:nvSpPr>
        <p:spPr>
          <a:xfrm>
            <a:off x="7560000" y="1295999"/>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9" name="Content Placeholder 2"/>
          <p:cNvSpPr>
            <a:spLocks noGrp="1"/>
          </p:cNvSpPr>
          <p:nvPr>
            <p:ph sz="half" idx="2" hasCustomPrompt="1"/>
          </p:nvPr>
        </p:nvSpPr>
        <p:spPr>
          <a:xfrm>
            <a:off x="259200" y="3445201"/>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0" name="Content Placeholder 3"/>
          <p:cNvSpPr>
            <a:spLocks noGrp="1"/>
          </p:cNvSpPr>
          <p:nvPr>
            <p:ph sz="half" idx="4" hasCustomPrompt="1"/>
          </p:nvPr>
        </p:nvSpPr>
        <p:spPr>
          <a:xfrm>
            <a:off x="3909600" y="3445201"/>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1" name="Content Placeholder 3"/>
          <p:cNvSpPr>
            <a:spLocks noGrp="1"/>
          </p:cNvSpPr>
          <p:nvPr>
            <p:ph sz="half" idx="6" hasCustomPrompt="1"/>
          </p:nvPr>
        </p:nvSpPr>
        <p:spPr>
          <a:xfrm>
            <a:off x="7560000" y="3445201"/>
            <a:ext cx="3128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3" name="Slide Number Placeholder 2"/>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82577220"/>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40" userDrawn="1">
          <p15:clr>
            <a:srgbClr val="FBAE40"/>
          </p15:clr>
        </p15:guide>
        <p15:guide id="9" pos="2457" userDrawn="1">
          <p15:clr>
            <a:srgbClr val="FBAE40"/>
          </p15:clr>
        </p15:guide>
        <p15:guide id="10" pos="4434" userDrawn="1">
          <p15:clr>
            <a:srgbClr val="FBAE40"/>
          </p15:clr>
        </p15:guide>
        <p15:guide id="11" pos="4761" userDrawn="1">
          <p15:clr>
            <a:srgbClr val="FBAE40"/>
          </p15:clr>
        </p15:guide>
        <p15:guide id="12" orient="horz" pos="2090" userDrawn="1">
          <p15:clr>
            <a:srgbClr val="FBAE40"/>
          </p15:clr>
        </p15:guide>
        <p15:guide id="13" orient="horz" pos="21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5" name="Content Placeholder 2"/>
          <p:cNvSpPr>
            <a:spLocks noGrp="1"/>
          </p:cNvSpPr>
          <p:nvPr>
            <p:ph sz="half" idx="1" hasCustomPrompt="1"/>
          </p:nvPr>
        </p:nvSpPr>
        <p:spPr>
          <a:xfrm>
            <a:off x="259200" y="1296000"/>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6" name="Content Placeholder 3"/>
          <p:cNvSpPr>
            <a:spLocks noGrp="1"/>
          </p:cNvSpPr>
          <p:nvPr>
            <p:ph sz="half" idx="3" hasCustomPrompt="1"/>
          </p:nvPr>
        </p:nvSpPr>
        <p:spPr>
          <a:xfrm>
            <a:off x="2905200" y="1295999"/>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8" name="Content Placeholder 3"/>
          <p:cNvSpPr>
            <a:spLocks noGrp="1"/>
          </p:cNvSpPr>
          <p:nvPr>
            <p:ph sz="half" idx="7" hasCustomPrompt="1"/>
          </p:nvPr>
        </p:nvSpPr>
        <p:spPr>
          <a:xfrm>
            <a:off x="8197200" y="1295999"/>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9" name="Content Placeholder 2"/>
          <p:cNvSpPr>
            <a:spLocks noGrp="1"/>
          </p:cNvSpPr>
          <p:nvPr>
            <p:ph sz="half" idx="2" hasCustomPrompt="1"/>
          </p:nvPr>
        </p:nvSpPr>
        <p:spPr>
          <a:xfrm>
            <a:off x="259200" y="3445201"/>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0" name="Content Placeholder 3"/>
          <p:cNvSpPr>
            <a:spLocks noGrp="1"/>
          </p:cNvSpPr>
          <p:nvPr>
            <p:ph sz="half" idx="4" hasCustomPrompt="1"/>
          </p:nvPr>
        </p:nvSpPr>
        <p:spPr>
          <a:xfrm>
            <a:off x="2905200" y="3445201"/>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1" name="Content Placeholder 3"/>
          <p:cNvSpPr>
            <a:spLocks noGrp="1"/>
          </p:cNvSpPr>
          <p:nvPr>
            <p:ph sz="half" idx="8" hasCustomPrompt="1"/>
          </p:nvPr>
        </p:nvSpPr>
        <p:spPr>
          <a:xfrm>
            <a:off x="8197200" y="3445201"/>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3" name="Slide Number Placeholder 2"/>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rtlCol="0"/>
          <a:lstStyle>
            <a:lvl1pPr>
              <a:defRPr/>
            </a:lvl1pPr>
          </a:lstStyle>
          <a:p>
            <a:pPr lvl="0" rtl="0"/>
            <a:r>
              <a:rPr lang="en"/>
              <a:t>Add Text </a:t>
            </a:r>
          </a:p>
          <a:p>
            <a:pPr lvl="1" rtl="0"/>
            <a:r>
              <a:rPr lang="en"/>
              <a:t>Zweite Ebene</a:t>
            </a:r>
          </a:p>
          <a:p>
            <a:pPr lvl="2" rtl="0"/>
            <a:r>
              <a:rPr lang="en"/>
              <a:t>Dritte Ebene</a:t>
            </a:r>
          </a:p>
          <a:p>
            <a:pPr lvl="3" rtl="0"/>
            <a:r>
              <a:rPr lang="en"/>
              <a:t>Vierte Ebene</a:t>
            </a:r>
          </a:p>
          <a:p>
            <a:pPr lvl="4" rtl="0"/>
            <a:r>
              <a:rPr lang="en"/>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37142147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1749" userDrawn="1">
          <p15:clr>
            <a:srgbClr val="FBAE40"/>
          </p15:clr>
        </p15:guide>
        <p15:guide id="11" pos="1830" userDrawn="1">
          <p15:clr>
            <a:srgbClr val="FBAE40"/>
          </p15:clr>
        </p15:guide>
        <p15:guide id="12" pos="3416" userDrawn="1">
          <p15:clr>
            <a:srgbClr val="FBAE40"/>
          </p15:clr>
        </p15:guide>
        <p15:guide id="13" pos="3497" userDrawn="1">
          <p15:clr>
            <a:srgbClr val="FBAE40"/>
          </p15:clr>
        </p15:guide>
        <p15:guide id="14" pos="5082" userDrawn="1">
          <p15:clr>
            <a:srgbClr val="FBAE40"/>
          </p15:clr>
        </p15:guide>
        <p15:guide id="15" pos="51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07455185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2731786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rtlCol="0" anchor="t" anchorCtr="0"/>
          <a:lstStyle>
            <a:lvl1pPr algn="l">
              <a:lnSpc>
                <a:spcPct val="90000"/>
              </a:lnSpc>
              <a:defRPr sz="8000" kern="1200" cap="all" baseline="0">
                <a:solidFill>
                  <a:schemeClr val="tx1"/>
                </a:solidFill>
              </a:defRPr>
            </a:lvl1pPr>
          </a:lstStyle>
          <a:p>
            <a:pPr rtl="0"/>
            <a:r>
              <a:rPr lang="en"/>
              <a:t>Add Closing Phrase</a:t>
            </a:r>
            <a:endParaRPr lang="de-DE" dirty="0"/>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73796963"/>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4">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rtlCol="0" anchor="t" anchorCtr="0">
            <a:normAutofit/>
          </a:bodyPr>
          <a:lstStyle>
            <a:lvl1pPr algn="l">
              <a:lnSpc>
                <a:spcPct val="90000"/>
              </a:lnSpc>
              <a:defRPr sz="7999" cap="all" baseline="0">
                <a:solidFill>
                  <a:schemeClr val="bg1"/>
                </a:solidFill>
              </a:defRPr>
            </a:lvl1pPr>
          </a:lstStyle>
          <a:p>
            <a:pPr rtl="0"/>
            <a:r>
              <a:rPr lang="en"/>
              <a:t>Add Pres. Title</a:t>
            </a:r>
            <a:endParaRPr lang="de-DE" dirty="0"/>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814531954"/>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547200" y="2602898"/>
            <a:ext cx="9268637" cy="1507549"/>
          </a:xfrm>
          <a:ln w="0">
            <a:noFill/>
          </a:ln>
          <a:effectLst/>
        </p:spPr>
        <p:txBody>
          <a:bodyPr anchor="b" anchorCtr="0">
            <a:normAutofit/>
          </a:bodyPr>
          <a:lstStyle>
            <a:lvl1pPr algn="l">
              <a:lnSpc>
                <a:spcPct val="100000"/>
              </a:lnSpc>
              <a:defRPr sz="4000"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547200" y="4241130"/>
            <a:ext cx="9268637" cy="1254369"/>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371600"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0969200" cy="2056725"/>
          </a:xfrm>
          <a:prstGeom prst="rect">
            <a:avLst/>
          </a:prstGeom>
        </p:spPr>
      </p:pic>
    </p:spTree>
    <p:extLst>
      <p:ext uri="{BB962C8B-B14F-4D97-AF65-F5344CB8AC3E}">
        <p14:creationId xmlns:p14="http://schemas.microsoft.com/office/powerpoint/2010/main" val="1030257853"/>
      </p:ext>
    </p:extLst>
  </p:cSld>
  <p:clrMapOvr>
    <a:masterClrMapping/>
  </p:clrMapOvr>
  <p:hf sldNum="0" hdr="0" ftr="0" dt="0"/>
  <p:extLst>
    <p:ext uri="{DCECCB84-F9BA-43D5-87BE-67443E8EF086}">
      <p15:sldGuideLst xmlns:p15="http://schemas.microsoft.com/office/powerpoint/2012/main">
        <p15:guide id="1" pos="342">
          <p15:clr>
            <a:srgbClr val="FBAE40"/>
          </p15:clr>
        </p15:guide>
        <p15:guide id="2" pos="6185">
          <p15:clr>
            <a:srgbClr val="FBAE40"/>
          </p15:clr>
        </p15:guide>
        <p15:guide id="3" orient="horz" pos="1639">
          <p15:clr>
            <a:srgbClr val="FBAE40"/>
          </p15:clr>
        </p15:guide>
        <p15:guide id="4" orient="horz" pos="2590">
          <p15:clr>
            <a:srgbClr val="FBAE40"/>
          </p15:clr>
        </p15:guide>
        <p15:guide id="5" orient="horz" pos="2669">
          <p15:clr>
            <a:srgbClr val="FBAE40"/>
          </p15:clr>
        </p15:guide>
        <p15:guide id="6" orient="horz" pos="34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rtlCol="0" anchor="t" anchorCtr="0">
            <a:normAutofit/>
          </a:bodyPr>
          <a:lstStyle>
            <a:lvl1pPr algn="l">
              <a:lnSpc>
                <a:spcPct val="90000"/>
              </a:lnSpc>
              <a:defRPr sz="7999" cap="all" baseline="0">
                <a:solidFill>
                  <a:schemeClr val="bg1"/>
                </a:solidFill>
              </a:defRPr>
            </a:lvl1pPr>
          </a:lstStyle>
          <a:p>
            <a:pPr rtl="0"/>
            <a:r>
              <a:rPr lang="en"/>
              <a:t>Add Pres. Title</a:t>
            </a:r>
            <a:endParaRPr lang="de-DE" dirty="0"/>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762592895"/>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rtlCol="0" anchor="t" anchorCtr="0"/>
          <a:lstStyle>
            <a:lvl1pPr algn="l">
              <a:lnSpc>
                <a:spcPct val="90000"/>
              </a:lnSpc>
              <a:defRPr sz="6500" cap="all" baseline="0">
                <a:solidFill>
                  <a:schemeClr val="bg1"/>
                </a:solidFill>
              </a:defRPr>
            </a:lvl1pPr>
          </a:lstStyle>
          <a:p>
            <a:pPr rtl="0"/>
            <a:r>
              <a:rPr lang="en"/>
              <a:t>Add Chapter Title</a:t>
            </a:r>
            <a:endParaRPr lang="de-DE" dirty="0"/>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custDataLst>
              <p:tags r:id="rId2"/>
            </p:custDataLst>
          </p:nvPr>
        </p:nvPicPr>
        <p:blipFill>
          <a:blip r:embed="rId5"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28809399"/>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rtlCol="0" anchor="ctr" anchorCtr="0"/>
          <a:lstStyle>
            <a:lvl1pPr>
              <a:lnSpc>
                <a:spcPct val="90000"/>
              </a:lnSpc>
              <a:defRPr sz="4000" i="1"/>
            </a:lvl1pPr>
          </a:lstStyle>
          <a:p>
            <a:pPr rtl="0"/>
            <a:r>
              <a:rPr lang="en"/>
              <a:t>“Add Quotation”</a:t>
            </a:r>
          </a:p>
        </p:txBody>
      </p:sp>
      <p:sp>
        <p:nvSpPr>
          <p:cNvPr id="6" name="Slide Number Placeholder 5"/>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41778514"/>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rtlCol="0" anchor="ctr" anchorCtr="0"/>
          <a:lstStyle>
            <a:lvl1pPr>
              <a:lnSpc>
                <a:spcPct val="90000"/>
              </a:lnSpc>
              <a:defRPr sz="4000" i="0"/>
            </a:lvl1pPr>
          </a:lstStyle>
          <a:p>
            <a:pPr rtl="0"/>
            <a:r>
              <a:rPr lang="en"/>
              <a:t>Add Conclusion</a:t>
            </a:r>
          </a:p>
        </p:txBody>
      </p:sp>
      <p:sp>
        <p:nvSpPr>
          <p:cNvPr id="6" name="Slide Number Placeholder 5"/>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32355185"/>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sp>
        <p:nvSpPr>
          <p:cNvPr id="6" name="Text Placeholder 5"/>
          <p:cNvSpPr>
            <a:spLocks noGrp="1"/>
          </p:cNvSpPr>
          <p:nvPr>
            <p:ph type="body" sz="quarter" idx="1" hasCustomPrompt="1"/>
          </p:nvPr>
        </p:nvSpPr>
        <p:spPr>
          <a:xfrm>
            <a:off x="259200" y="1296000"/>
            <a:ext cx="10450800" cy="4168800"/>
          </a:xfrm>
        </p:spPr>
        <p:txBody>
          <a:bodyPr rtlCol="0"/>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rtl="0"/>
            <a:r>
              <a:rPr lang="en"/>
              <a:t>Add Text</a:t>
            </a:r>
          </a:p>
          <a:p>
            <a:pPr lvl="1" rtl="0"/>
            <a:r>
              <a:rPr lang="en"/>
              <a:t>Zweite Ebene</a:t>
            </a:r>
          </a:p>
          <a:p>
            <a:pPr lvl="2" rtl="0"/>
            <a:r>
              <a:rPr lang="en"/>
              <a:t>Dritte Ebene</a:t>
            </a:r>
          </a:p>
          <a:p>
            <a:pPr lvl="3" rtl="0"/>
            <a:r>
              <a:rPr lang="en"/>
              <a:t>Vierte Ebene</a:t>
            </a:r>
          </a:p>
          <a:p>
            <a:pPr lvl="4" rtl="0"/>
            <a:r>
              <a:rPr lang="en"/>
              <a:t>Fünfte Ebene</a:t>
            </a:r>
            <a:endParaRPr lang="de-DE" dirty="0"/>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mn-lt"/>
              </a:rPr>
              <a:t>%attachmentremark%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rtl="0" eaLnBrk="1" fontAlgn="auto" latinLnBrk="0" hangingPunct="1">
              <a:lnSpc>
                <a:spcPct val="89000"/>
              </a:lnSpc>
              <a:spcBef>
                <a:spcPts val="0"/>
              </a:spcBef>
              <a:spcAft>
                <a:spcPts val="0"/>
              </a:spcAft>
              <a:buClrTx/>
              <a:buSzTx/>
              <a:buFontTx/>
              <a:buNone/>
              <a:tabLst/>
            </a:pPr>
            <a:r>
              <a:rPr lang="en" sz="2800" b="0" i="0" u="none" strike="noStrike" kern="1200" cap="none" spc="0" normalizeH="0" noProof="0">
                <a:ln>
                  <a:noFill/>
                </a:ln>
                <a:solidFill>
                  <a:srgbClr val="000000"/>
                </a:solidFill>
                <a:effectLst/>
                <a:uLnTx/>
                <a:uFillTx/>
              </a:rPr>
              <a:t>Agenda</a:t>
            </a:r>
            <a:endParaRPr kumimoji="0" lang="de-DE" sz="2800" b="0" i="0" u="none" strike="noStrike" kern="1200" cap="none" spc="0" normalizeH="0" baseline="0" noProof="0" dirty="0">
              <a:ln>
                <a:noFill/>
              </a:ln>
              <a:solidFill>
                <a:srgbClr val="000000"/>
              </a:solidFill>
              <a:effectLst/>
              <a:uLnTx/>
              <a:uFillTx/>
            </a:endParaRP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940310287"/>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4" name="Chapter_titleonly"/>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2227449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rtlCol="0"/>
          <a:lstStyle>
            <a:lvl1pPr>
              <a:defRPr kern="1200" baseline="0"/>
            </a:lvl1pPr>
          </a:lstStyle>
          <a:p>
            <a:pPr rtl="0"/>
            <a:r>
              <a:rPr lang="en"/>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rtlCol="0"/>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rtl="0"/>
            <a:r>
              <a:rPr lang="en"/>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rtlCol="0"/>
          <a:lstStyle>
            <a:lvl1pPr>
              <a:defRPr kern="0" baseline="0">
                <a:solidFill>
                  <a:srgbClr val="999FA6"/>
                </a:solidFill>
              </a:defRPr>
            </a:lvl1pPr>
          </a:lstStyle>
          <a:p>
            <a:pPr rtl="0"/>
            <a:fld id="{4898AEC0-503E-4FA4-859C-D0F72D6E3F79}" type="slidenum">
              <a:rPr lang="de-DE" smtClean="0"/>
              <a:pPr/>
              <a:t>‹#›</a:t>
            </a:fld>
            <a:endParaRPr lang="de-DE"/>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 sz="550" b="0" i="0" u="none" strike="noStrike" kern="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rtlCol="0"/>
          <a:lstStyle>
            <a:lvl1pPr>
              <a:defRPr/>
            </a:lvl1pPr>
          </a:lstStyle>
          <a:p>
            <a:pPr lvl="0" rtl="0"/>
            <a:r>
              <a:rPr lang="en"/>
              <a:t>Add Text</a:t>
            </a:r>
          </a:p>
          <a:p>
            <a:pPr lvl="1" rtl="0"/>
            <a:r>
              <a:rPr lang="en"/>
              <a:t>Zweite Ebene</a:t>
            </a:r>
          </a:p>
          <a:p>
            <a:pPr lvl="2" rtl="0"/>
            <a:r>
              <a:rPr lang="en"/>
              <a:t>Dritte Ebene</a:t>
            </a:r>
          </a:p>
          <a:p>
            <a:pPr lvl="3" rtl="0"/>
            <a:r>
              <a:rPr lang="en"/>
              <a:t>Vierte Ebene</a:t>
            </a:r>
          </a:p>
          <a:p>
            <a:pPr lvl="4" rtl="0"/>
            <a:r>
              <a:rPr lang="en"/>
              <a:t>Fünfte Ebene</a:t>
            </a:r>
          </a:p>
        </p:txBody>
      </p:sp>
    </p:spTree>
    <p:extLst>
      <p:ext uri="{BB962C8B-B14F-4D97-AF65-F5344CB8AC3E}">
        <p14:creationId xmlns:p14="http://schemas.microsoft.com/office/powerpoint/2010/main" val="89773828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pPr rtl="0"/>
            <a:r>
              <a:rPr lang="en"/>
              <a:t>Mastertitelformat bearbeiten</a:t>
            </a:r>
            <a:endParaRPr lang="de-DE" dirty="0"/>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rtl="0"/>
            <a:r>
              <a:rPr lang="en"/>
              <a:t>Edit Master text styles</a:t>
            </a:r>
          </a:p>
          <a:p>
            <a:pPr lvl="1" rtl="0"/>
            <a:r>
              <a:rPr lang="en"/>
              <a:t>Second level</a:t>
            </a:r>
          </a:p>
          <a:p>
            <a:pPr lvl="2" rtl="0"/>
            <a:r>
              <a:rPr lang="en"/>
              <a:t>Third level</a:t>
            </a:r>
          </a:p>
          <a:p>
            <a:pPr lvl="3" rtl="0"/>
            <a:r>
              <a:rPr lang="en"/>
              <a:t>Fourth level</a:t>
            </a:r>
          </a:p>
          <a:p>
            <a:pPr lvl="4" rtl="0"/>
            <a:r>
              <a:rPr lang="en"/>
              <a:t>Fifth level</a:t>
            </a:r>
          </a:p>
          <a:p>
            <a:pPr lvl="5" rtl="0"/>
            <a:r>
              <a:rPr lang="en"/>
              <a:t>Sixth level</a:t>
            </a:r>
          </a:p>
          <a:p>
            <a:pPr lvl="6" rtl="0"/>
            <a:r>
              <a:rPr lang="en"/>
              <a:t>Seventh level</a:t>
            </a:r>
          </a:p>
          <a:p>
            <a:pPr lvl="7" rtl="0"/>
            <a:r>
              <a:rPr lang="en"/>
              <a:t>Eighth level</a:t>
            </a:r>
          </a:p>
          <a:p>
            <a:pPr lvl="8" rtl="0"/>
            <a:r>
              <a:rPr lang="en"/>
              <a:t>Ninth level</a:t>
            </a:r>
            <a:endParaRPr lang="de-DE" dirty="0"/>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pPr rtl="0"/>
            <a:fld id="{4898AEC0-503E-4FA4-859C-D0F72D6E3F79}" type="slidenum">
              <a:rPr lang="de-DE" smtClean="0"/>
              <a:pPr/>
              <a:t>‹#›</a:t>
            </a:fld>
            <a:endParaRPr lang="de-DE"/>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marR="0" defTabSz="914400" rtl="0" eaLnBrk="1" fontAlgn="auto" latinLnBrk="0" hangingPunct="1">
              <a:lnSpc>
                <a:spcPct val="107000"/>
              </a:lnSpc>
              <a:spcBef>
                <a:spcPts val="0"/>
              </a:spcBef>
              <a:spcAft>
                <a:spcPts val="100"/>
              </a:spcAft>
              <a:buClrTx/>
              <a:buSzTx/>
              <a:buFontTx/>
              <a:buNone/>
              <a:tabLst/>
            </a:pPr>
            <a:r>
              <a:rPr kumimoji="0" lang="de-DE" sz="600" b="0" i="0" u="none" strike="noStrike" kern="0" cap="none" spc="0" normalizeH="0" baseline="0" noProof="0">
                <a:ln>
                  <a:noFill/>
                </a:ln>
                <a:solidFill>
                  <a:srgbClr val="000000"/>
                </a:solidFill>
                <a:effectLst/>
                <a:uLnTx/>
                <a:uFillTx/>
                <a:latin typeface="Bosch Office Sans" pitchFamily="2" charset="0"/>
              </a:rPr>
              <a:t>Powertrain Solutions | RBCB/HSE | 2025_07_21</a:t>
            </a:r>
            <a:endParaRPr kumimoji="0" lang="de-DE" sz="600" b="0" i="0" u="none" strike="noStrike" kern="0" cap="none" spc="0" normalizeH="0" baseline="0" noProof="0" dirty="0">
              <a:ln>
                <a:noFill/>
              </a:ln>
              <a:solidFill>
                <a:srgbClr val="000000"/>
              </a:solidFill>
              <a:effectLst/>
              <a:uLnTx/>
              <a:uFillTx/>
              <a:latin typeface="Bosch Office Sans" pitchFamily="2" charset="0"/>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rtl="0">
              <a:lnSpc>
                <a:spcPct val="120000"/>
              </a:lnSpc>
              <a:spcAft>
                <a:spcPts val="100"/>
              </a:spcAft>
            </a:pPr>
            <a:r>
              <a:rPr lang="en-US" sz="600" b="0" i="0" u="none" kern="0" baseline="0">
                <a:solidFill>
                  <a:srgbClr val="B2B3B5"/>
                </a:solidFill>
                <a:latin typeface="Bosch Office Sans" pitchFamily="2" charset="0"/>
              </a:rPr>
              <a:t>© Robert Bosch spol. s r.o. 2019. All rights reserved, also regarding any disposal, exploitation, reproduction, editing, distribution, as well as in the event of applications for industrial property rights.</a:t>
            </a:r>
            <a:endParaRPr lang="de-DE" sz="600" b="0" i="0" u="none" kern="0" baseline="0" dirty="0">
              <a:solidFill>
                <a:srgbClr val="B2B3B5"/>
              </a:solidFill>
              <a:latin typeface="Bosch Office Sans" pitchFamily="2" charset="0"/>
            </a:endParaRP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rtl="0">
              <a:lnSpc>
                <a:spcPct val="120000"/>
              </a:lnSpc>
              <a:spcAft>
                <a:spcPts val="100"/>
              </a:spcAft>
            </a:pPr>
            <a:r>
              <a:rPr lang="en" sz="600" kern="0">
                <a:solidFill>
                  <a:schemeClr val="tx1"/>
                </a:solidFill>
              </a:rPr>
              <a:t>%repositoryremark%</a:t>
            </a:r>
            <a:r>
              <a:rPr lang="en" sz="600" kern="0">
                <a:solidFill>
                  <a:srgbClr val="B2B3B5"/>
                </a:solidFill>
              </a:rPr>
              <a:t>%copyright%</a:t>
            </a:r>
            <a:endParaRPr lang="de-DE" sz="600" kern="0" baseline="0" dirty="0">
              <a:solidFill>
                <a:srgbClr val="B2B3B5"/>
              </a:solidFill>
            </a:endParaRP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 sz="600" b="1" kern="0" noProof="1">
                <a:solidFill>
                  <a:srgbClr val="D70012"/>
                </a:solidFill>
              </a:rPr>
              <a:t>%confidentiality%</a:t>
            </a:r>
            <a:r>
              <a:rPr lang="en" sz="600" kern="0" noProof="1">
                <a:solidFill>
                  <a:schemeClr val="tx1"/>
                </a:solidFill>
              </a:rPr>
              <a:t>%businessunit%%departmentshort%%dateformat%</a:t>
            </a:r>
          </a:p>
        </p:txBody>
      </p:sp>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10" r:id="rId1"/>
    <p:sldLayoutId id="2147483741" r:id="rId2"/>
    <p:sldLayoutId id="2147483742" r:id="rId3"/>
    <p:sldLayoutId id="2147483713" r:id="rId4"/>
    <p:sldLayoutId id="2147483743" r:id="rId5"/>
    <p:sldLayoutId id="2147483721" r:id="rId6"/>
    <p:sldLayoutId id="2147483747" r:id="rId7"/>
    <p:sldLayoutId id="214748372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34" r:id="rId17"/>
    <p:sldLayoutId id="2147483731" r:id="rId18"/>
    <p:sldLayoutId id="2147483712" r:id="rId19"/>
    <p:sldLayoutId id="2147483748" r:id="rId20"/>
  </p:sldLayoutIdLst>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bosch.cz/cb" TargetMode="Externa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hemeOverride" Target="../theme/themeOverride8.xml"/><Relationship Id="rId6" Type="http://schemas.openxmlformats.org/officeDocument/2006/relationships/slideLayout" Target="../slideLayouts/slideLayout9.xml"/><Relationship Id="rId5" Type="http://schemas.openxmlformats.org/officeDocument/2006/relationships/tags" Target="../tags/tag83.xml"/><Relationship Id="rId4" Type="http://schemas.openxmlformats.org/officeDocument/2006/relationships/tags" Target="../tags/tag82.xml"/></Relationships>
</file>

<file path=ppt/slides/_rels/slide1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hemeOverride" Target="../theme/themeOverride9.xml"/><Relationship Id="rId6" Type="http://schemas.openxmlformats.org/officeDocument/2006/relationships/image" Target="../media/image11.png"/><Relationship Id="rId5" Type="http://schemas.openxmlformats.org/officeDocument/2006/relationships/slideLayout" Target="../slideLayouts/slideLayout9.xml"/><Relationship Id="rId4" Type="http://schemas.openxmlformats.org/officeDocument/2006/relationships/tags" Target="../tags/tag86.xml"/></Relationships>
</file>

<file path=ppt/slides/_rels/slide12.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3.png"/><Relationship Id="rId2" Type="http://schemas.openxmlformats.org/officeDocument/2006/relationships/tags" Target="../tags/tag87.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slideLayout" Target="../slideLayouts/slideLayout9.xml"/><Relationship Id="rId4" Type="http://schemas.openxmlformats.org/officeDocument/2006/relationships/tags" Target="../tags/tag8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15.jpg"/><Relationship Id="rId2" Type="http://schemas.openxmlformats.org/officeDocument/2006/relationships/tags" Target="../tags/tag92.xml"/><Relationship Id="rId1" Type="http://schemas.openxmlformats.org/officeDocument/2006/relationships/themeOverride" Target="../theme/themeOverride11.xml"/><Relationship Id="rId6" Type="http://schemas.openxmlformats.org/officeDocument/2006/relationships/slideLayout" Target="../slideLayouts/slideLayout9.xml"/><Relationship Id="rId5" Type="http://schemas.openxmlformats.org/officeDocument/2006/relationships/tags" Target="../tags/tag95.xml"/><Relationship Id="rId4" Type="http://schemas.openxmlformats.org/officeDocument/2006/relationships/tags" Target="../tags/tag94.xml"/></Relationships>
</file>

<file path=ppt/slides/_rels/slide1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hemeOverride" Target="../theme/themeOverride12.xml"/><Relationship Id="rId5" Type="http://schemas.openxmlformats.org/officeDocument/2006/relationships/slideLayout" Target="../slideLayouts/slideLayout9.xml"/><Relationship Id="rId4" Type="http://schemas.openxmlformats.org/officeDocument/2006/relationships/tags" Target="../tags/tag98.xml"/></Relationships>
</file>

<file path=ppt/slides/_rels/slide1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hemeOverride" Target="../theme/themeOverride13.xml"/><Relationship Id="rId6" Type="http://schemas.openxmlformats.org/officeDocument/2006/relationships/slideLayout" Target="../slideLayouts/slideLayout9.xml"/><Relationship Id="rId5" Type="http://schemas.openxmlformats.org/officeDocument/2006/relationships/tags" Target="../tags/tag102.xml"/><Relationship Id="rId4" Type="http://schemas.openxmlformats.org/officeDocument/2006/relationships/tags" Target="../tags/tag101.xml"/></Relationships>
</file>

<file path=ppt/slides/_rels/slide17.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16.JPG"/><Relationship Id="rId2" Type="http://schemas.openxmlformats.org/officeDocument/2006/relationships/tags" Target="../tags/tag103.xml"/><Relationship Id="rId1" Type="http://schemas.openxmlformats.org/officeDocument/2006/relationships/themeOverride" Target="../theme/themeOverride14.xml"/><Relationship Id="rId6" Type="http://schemas.openxmlformats.org/officeDocument/2006/relationships/slideLayout" Target="../slideLayouts/slideLayout9.xml"/><Relationship Id="rId5" Type="http://schemas.openxmlformats.org/officeDocument/2006/relationships/tags" Target="../tags/tag106.xml"/><Relationship Id="rId4" Type="http://schemas.openxmlformats.org/officeDocument/2006/relationships/tags" Target="../tags/tag105.xml"/></Relationships>
</file>

<file path=ppt/slides/_rels/slide18.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hemeOverride" Target="../theme/themeOverride15.xml"/><Relationship Id="rId5" Type="http://schemas.openxmlformats.org/officeDocument/2006/relationships/slideLayout" Target="../slideLayouts/slideLayout9.xml"/><Relationship Id="rId4" Type="http://schemas.openxmlformats.org/officeDocument/2006/relationships/tags" Target="../tags/tag109.xml"/></Relationships>
</file>

<file path=ppt/slides/_rels/slide1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hemeOverride" Target="../theme/themeOverride16.xml"/><Relationship Id="rId6" Type="http://schemas.openxmlformats.org/officeDocument/2006/relationships/slideLayout" Target="../slideLayouts/slideLayout9.xml"/><Relationship Id="rId5" Type="http://schemas.openxmlformats.org/officeDocument/2006/relationships/tags" Target="../tags/tag113.xml"/><Relationship Id="rId4" Type="http://schemas.openxmlformats.org/officeDocument/2006/relationships/tags" Target="../tags/tag112.xml"/></Relationships>
</file>

<file path=ppt/slides/_rels/slide2.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hemeOverride" Target="../theme/themeOverride1.xml"/><Relationship Id="rId6" Type="http://schemas.openxmlformats.org/officeDocument/2006/relationships/slideLayout" Target="../slideLayouts/slideLayout9.xml"/><Relationship Id="rId5" Type="http://schemas.openxmlformats.org/officeDocument/2006/relationships/tags" Target="../tags/tag56.xml"/><Relationship Id="rId4" Type="http://schemas.openxmlformats.org/officeDocument/2006/relationships/tags" Target="../tags/tag55.xml"/></Relationships>
</file>

<file path=ppt/slides/_rels/slide20.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17.png"/><Relationship Id="rId2" Type="http://schemas.openxmlformats.org/officeDocument/2006/relationships/tags" Target="../tags/tag114.xml"/><Relationship Id="rId1" Type="http://schemas.openxmlformats.org/officeDocument/2006/relationships/themeOverride" Target="../theme/themeOverride17.xml"/><Relationship Id="rId6" Type="http://schemas.openxmlformats.org/officeDocument/2006/relationships/slideLayout" Target="../slideLayouts/slideLayout9.xml"/><Relationship Id="rId5" Type="http://schemas.openxmlformats.org/officeDocument/2006/relationships/tags" Target="../tags/tag117.xml"/><Relationship Id="rId4" Type="http://schemas.openxmlformats.org/officeDocument/2006/relationships/tags" Target="../tags/tag116.xml"/></Relationships>
</file>

<file path=ppt/slides/_rels/slide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hemeOverride" Target="../theme/themeOverride18.xml"/><Relationship Id="rId6" Type="http://schemas.openxmlformats.org/officeDocument/2006/relationships/slideLayout" Target="../slideLayouts/slideLayout9.xml"/><Relationship Id="rId5" Type="http://schemas.openxmlformats.org/officeDocument/2006/relationships/tags" Target="../tags/tag121.xml"/><Relationship Id="rId4" Type="http://schemas.openxmlformats.org/officeDocument/2006/relationships/tags" Target="../tags/tag120.xml"/></Relationships>
</file>

<file path=ppt/slides/_rels/slide22.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hemeOverride" Target="../theme/themeOverride19.xml"/><Relationship Id="rId6" Type="http://schemas.openxmlformats.org/officeDocument/2006/relationships/slideLayout" Target="../slideLayouts/slideLayout9.xml"/><Relationship Id="rId5" Type="http://schemas.openxmlformats.org/officeDocument/2006/relationships/tags" Target="../tags/tag125.xml"/><Relationship Id="rId4" Type="http://schemas.openxmlformats.org/officeDocument/2006/relationships/tags" Target="../tags/tag124.xml"/></Relationships>
</file>

<file path=ppt/slides/_rels/slide23.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hemeOverride" Target="../theme/themeOverride20.xml"/><Relationship Id="rId6" Type="http://schemas.openxmlformats.org/officeDocument/2006/relationships/slideLayout" Target="../slideLayouts/slideLayout9.xml"/><Relationship Id="rId5" Type="http://schemas.openxmlformats.org/officeDocument/2006/relationships/tags" Target="../tags/tag129.xml"/><Relationship Id="rId4" Type="http://schemas.openxmlformats.org/officeDocument/2006/relationships/tags" Target="../tags/tag128.xml"/></Relationships>
</file>

<file path=ppt/slides/_rels/slide24.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hemeOverride" Target="../theme/themeOverride21.xml"/><Relationship Id="rId5" Type="http://schemas.openxmlformats.org/officeDocument/2006/relationships/slideLayout" Target="../slideLayouts/slideLayout9.xml"/><Relationship Id="rId4" Type="http://schemas.openxmlformats.org/officeDocument/2006/relationships/tags" Target="../tags/tag13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podklady_pro_skoleni/AMR/IMG_6765.mov" TargetMode="Externa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hemeOverride" Target="../theme/themeOverride22.xml"/><Relationship Id="rId6" Type="http://schemas.openxmlformats.org/officeDocument/2006/relationships/slideLayout" Target="../slideLayouts/slideLayout9.xml"/><Relationship Id="rId5" Type="http://schemas.openxmlformats.org/officeDocument/2006/relationships/tags" Target="../tags/tag136.xml"/><Relationship Id="rId4" Type="http://schemas.openxmlformats.org/officeDocument/2006/relationships/tags" Target="../tags/tag135.xml"/></Relationships>
</file>

<file path=ppt/slides/_rels/slide27.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hemeOverride" Target="../theme/themeOverride23.xml"/><Relationship Id="rId6" Type="http://schemas.openxmlformats.org/officeDocument/2006/relationships/slideLayout" Target="../slideLayouts/slideLayout9.xml"/><Relationship Id="rId5" Type="http://schemas.openxmlformats.org/officeDocument/2006/relationships/tags" Target="../tags/tag143.xml"/><Relationship Id="rId4" Type="http://schemas.openxmlformats.org/officeDocument/2006/relationships/tags" Target="../tags/tag142.xml"/></Relationships>
</file>

<file path=ppt/slides/_rels/slide29.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slideLayout" Target="../slideLayouts/slideLayout9.xml"/><Relationship Id="rId4" Type="http://schemas.openxmlformats.org/officeDocument/2006/relationships/tags" Target="../tags/tag147.xml"/></Relationships>
</file>

<file path=ppt/slides/_rels/slide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hemeOverride" Target="../theme/themeOverride2.xml"/><Relationship Id="rId6" Type="http://schemas.openxmlformats.org/officeDocument/2006/relationships/slideLayout" Target="../slideLayouts/slideLayout9.xml"/><Relationship Id="rId5" Type="http://schemas.openxmlformats.org/officeDocument/2006/relationships/tags" Target="../tags/tag60.xml"/><Relationship Id="rId4" Type="http://schemas.openxmlformats.org/officeDocument/2006/relationships/tags" Target="../tags/tag59.xml"/></Relationships>
</file>

<file path=ppt/slides/_rels/slide3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slideLayout" Target="../slideLayouts/slideLayout9.xml"/><Relationship Id="rId4" Type="http://schemas.openxmlformats.org/officeDocument/2006/relationships/tags" Target="../tags/tag151.xml"/></Relationships>
</file>

<file path=ppt/slides/_rels/slide31.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slideLayout" Target="../slideLayouts/slideLayout9.xml"/><Relationship Id="rId4" Type="http://schemas.openxmlformats.org/officeDocument/2006/relationships/tags" Target="../tags/tag155.xml"/></Relationships>
</file>

<file path=ppt/slides/_rels/slide32.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4"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slideLayout" Target="../slideLayouts/slideLayout9.xml"/><Relationship Id="rId2" Type="http://schemas.openxmlformats.org/officeDocument/2006/relationships/tags" Target="../tags/tag159.xml"/><Relationship Id="rId1" Type="http://schemas.openxmlformats.org/officeDocument/2006/relationships/themeOverride" Target="../theme/themeOverride2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s>
</file>

<file path=ppt/slides/_rels/slide34.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21.em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0.emf"/><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5.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hemeOverride" Target="../theme/themeOverride25.xml"/><Relationship Id="rId6" Type="http://schemas.openxmlformats.org/officeDocument/2006/relationships/slideLayout" Target="../slideLayouts/slideLayout9.xml"/><Relationship Id="rId5" Type="http://schemas.openxmlformats.org/officeDocument/2006/relationships/tags" Target="../tags/tag171.xml"/><Relationship Id="rId4" Type="http://schemas.openxmlformats.org/officeDocument/2006/relationships/tags" Target="../tags/tag170.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73.xml"/><Relationship Id="rId7" Type="http://schemas.openxmlformats.org/officeDocument/2006/relationships/slideLayout" Target="../slideLayouts/slideLayout9.xml"/><Relationship Id="rId2" Type="http://schemas.openxmlformats.org/officeDocument/2006/relationships/tags" Target="../tags/tag172.xml"/><Relationship Id="rId1" Type="http://schemas.openxmlformats.org/officeDocument/2006/relationships/themeOverride" Target="../theme/themeOverride26.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s>
</file>

<file path=ppt/slides/_rels/slide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hemeOverride" Target="../theme/themeOverride3.xml"/><Relationship Id="rId5" Type="http://schemas.openxmlformats.org/officeDocument/2006/relationships/slideLayout" Target="../slideLayouts/slideLayout9.xml"/><Relationship Id="rId4"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hemeOverride" Target="../theme/themeOverride4.xml"/><Relationship Id="rId6" Type="http://schemas.openxmlformats.org/officeDocument/2006/relationships/slideLayout" Target="../slideLayouts/slideLayout9.xml"/><Relationship Id="rId5" Type="http://schemas.openxmlformats.org/officeDocument/2006/relationships/tags" Target="../tags/tag67.xml"/><Relationship Id="rId4" Type="http://schemas.openxmlformats.org/officeDocument/2006/relationships/tags" Target="../tags/tag66.xml"/></Relationships>
</file>

<file path=ppt/slides/_rels/slide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hemeOverride" Target="../theme/themeOverride5.xml"/><Relationship Id="rId5" Type="http://schemas.openxmlformats.org/officeDocument/2006/relationships/slideLayout" Target="../slideLayouts/slideLayout9.xml"/><Relationship Id="rId4"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hemeOverride" Target="../theme/themeOverride6.xml"/><Relationship Id="rId5" Type="http://schemas.openxmlformats.org/officeDocument/2006/relationships/slideLayout" Target="../slideLayouts/slideLayout9.xml"/><Relationship Id="rId4" Type="http://schemas.openxmlformats.org/officeDocument/2006/relationships/tags" Target="../tags/tag76.xml"/></Relationships>
</file>

<file path=ppt/slides/_rels/slide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Override" Target="../theme/themeOverride7.xml"/><Relationship Id="rId5" Type="http://schemas.openxmlformats.org/officeDocument/2006/relationships/slideLayout" Target="../slideLayouts/slideLayout9.xml"/><Relationship Id="rId4"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89E0-89D9-4425-AE04-BF03119740B1}"/>
              </a:ext>
            </a:extLst>
          </p:cNvPr>
          <p:cNvSpPr>
            <a:spLocks noGrp="1"/>
          </p:cNvSpPr>
          <p:nvPr>
            <p:ph type="ctrTitle"/>
          </p:nvPr>
        </p:nvSpPr>
        <p:spPr>
          <a:xfrm>
            <a:off x="547200" y="2201034"/>
            <a:ext cx="9713501" cy="2136297"/>
          </a:xfrm>
        </p:spPr>
        <p:txBody>
          <a:bodyPr>
            <a:normAutofit fontScale="90000"/>
          </a:bodyPr>
          <a:lstStyle/>
          <a:p>
            <a:br>
              <a:rPr lang="cs-CZ" sz="3999" b="1" dirty="0">
                <a:solidFill>
                  <a:srgbClr val="000000"/>
                </a:solidFill>
              </a:rPr>
            </a:br>
            <a:r>
              <a:rPr lang="en" sz="3999" b="1" dirty="0">
                <a:solidFill>
                  <a:srgbClr val="000000"/>
                </a:solidFill>
              </a:rPr>
              <a:t>General Terms and Conditions of Works of External Companies Carried-Out in the Objects of the Company</a:t>
            </a:r>
            <a:r>
              <a:rPr lang="cs-CZ" sz="3999" b="1" dirty="0">
                <a:solidFill>
                  <a:srgbClr val="000000"/>
                </a:solidFill>
              </a:rPr>
              <a:t> </a:t>
            </a:r>
            <a:r>
              <a:rPr lang="en" sz="3999" b="1" dirty="0">
                <a:solidFill>
                  <a:srgbClr val="000000"/>
                </a:solidFill>
              </a:rPr>
              <a:t>Robert Bosch </a:t>
            </a:r>
            <a:r>
              <a:rPr lang="cs-CZ" sz="3999" b="1" dirty="0">
                <a:solidFill>
                  <a:srgbClr val="000000"/>
                </a:solidFill>
              </a:rPr>
              <a:t>ČB</a:t>
            </a:r>
            <a:br>
              <a:rPr lang="cs-CZ" sz="3999" b="1" dirty="0">
                <a:solidFill>
                  <a:srgbClr val="000000"/>
                </a:solidFill>
              </a:rPr>
            </a:br>
            <a:endParaRPr lang="en-US" dirty="0"/>
          </a:p>
        </p:txBody>
      </p:sp>
      <p:sp>
        <p:nvSpPr>
          <p:cNvPr id="3" name="Text Placeholder 2">
            <a:extLst>
              <a:ext uri="{FF2B5EF4-FFF2-40B4-BE49-F238E27FC236}">
                <a16:creationId xmlns:a16="http://schemas.microsoft.com/office/drawing/2014/main" id="{B9139839-FCEA-4EC2-AD64-E9A6C386964E}"/>
              </a:ext>
            </a:extLst>
          </p:cNvPr>
          <p:cNvSpPr>
            <a:spLocks noGrp="1"/>
          </p:cNvSpPr>
          <p:nvPr>
            <p:ph type="body" sz="quarter" idx="1"/>
          </p:nvPr>
        </p:nvSpPr>
        <p:spPr>
          <a:xfrm>
            <a:off x="547200" y="4581099"/>
            <a:ext cx="9268637" cy="914400"/>
          </a:xfrm>
        </p:spPr>
        <p:txBody>
          <a:bodyPr/>
          <a:lstStyle/>
          <a:p>
            <a:r>
              <a:rPr lang="cs-CZ" sz="2400" dirty="0"/>
              <a:t>Lenka Nechanická, RBCB/HSE</a:t>
            </a:r>
            <a:endParaRPr lang="en-US" sz="2400" dirty="0"/>
          </a:p>
        </p:txBody>
      </p:sp>
      <p:sp>
        <p:nvSpPr>
          <p:cNvPr id="4" name="Obdélník 3">
            <a:extLst>
              <a:ext uri="{FF2B5EF4-FFF2-40B4-BE49-F238E27FC236}">
                <a16:creationId xmlns:a16="http://schemas.microsoft.com/office/drawing/2014/main" id="{357BC81D-1DB4-86EA-BD13-8F96CC3D251F}"/>
              </a:ext>
            </a:extLst>
          </p:cNvPr>
          <p:cNvSpPr/>
          <p:nvPr/>
        </p:nvSpPr>
        <p:spPr>
          <a:xfrm>
            <a:off x="434988" y="4868314"/>
            <a:ext cx="10099647" cy="914400"/>
          </a:xfrm>
          <a:prstGeom prst="rect">
            <a:avLst/>
          </a:prstGeom>
          <a:noFill/>
          <a:ln w="9525" cap="flat" cmpd="sng" algn="ctr">
            <a:noFill/>
            <a:prstDash val="solid"/>
          </a:ln>
          <a:effectLst/>
        </p:spPr>
        <p:txBody>
          <a:bodyPr rtlCol="0" anchor="ctr"/>
          <a:lstStyle/>
          <a:p>
            <a:pPr fontAlgn="auto">
              <a:spcBef>
                <a:spcPts val="0"/>
              </a:spcBef>
              <a:spcAft>
                <a:spcPts val="0"/>
              </a:spcAft>
            </a:pPr>
            <a:r>
              <a:rPr lang="cs-CZ" dirty="0">
                <a:solidFill>
                  <a:srgbClr val="000000"/>
                </a:solidFill>
                <a:hlinkClick r:id="rId2"/>
              </a:rPr>
              <a:t>www.bosch.cz/cb</a:t>
            </a:r>
            <a:r>
              <a:rPr lang="cs-CZ" dirty="0">
                <a:solidFill>
                  <a:srgbClr val="000000"/>
                </a:solidFill>
              </a:rPr>
              <a:t> (</a:t>
            </a:r>
            <a:r>
              <a:rPr lang="cs-CZ" dirty="0" err="1">
                <a:solidFill>
                  <a:srgbClr val="000000"/>
                </a:solidFill>
              </a:rPr>
              <a:t>download</a:t>
            </a:r>
            <a:r>
              <a:rPr lang="cs-CZ" dirty="0">
                <a:solidFill>
                  <a:srgbClr val="000000"/>
                </a:solidFill>
              </a:rPr>
              <a:t> </a:t>
            </a:r>
            <a:r>
              <a:rPr lang="cs-CZ" dirty="0" err="1">
                <a:solidFill>
                  <a:srgbClr val="000000"/>
                </a:solidFill>
              </a:rPr>
              <a:t>documents</a:t>
            </a:r>
            <a:r>
              <a:rPr lang="cs-CZ" dirty="0">
                <a:solidFill>
                  <a:srgbClr val="000000"/>
                </a:solidFill>
              </a:rPr>
              <a:t> - </a:t>
            </a:r>
            <a:r>
              <a:rPr lang="cs-CZ" dirty="0" err="1">
                <a:solidFill>
                  <a:srgbClr val="000000"/>
                </a:solidFill>
              </a:rPr>
              <a:t>Instructions</a:t>
            </a:r>
            <a:r>
              <a:rPr lang="cs-CZ" dirty="0">
                <a:solidFill>
                  <a:srgbClr val="000000"/>
                </a:solidFill>
              </a:rPr>
              <a:t> </a:t>
            </a:r>
            <a:r>
              <a:rPr lang="cs-CZ" dirty="0" err="1">
                <a:solidFill>
                  <a:srgbClr val="000000"/>
                </a:solidFill>
              </a:rPr>
              <a:t>for</a:t>
            </a:r>
            <a:r>
              <a:rPr lang="cs-CZ" dirty="0">
                <a:solidFill>
                  <a:srgbClr val="000000"/>
                </a:solidFill>
              </a:rPr>
              <a:t> </a:t>
            </a:r>
            <a:r>
              <a:rPr lang="cs-CZ" dirty="0" err="1">
                <a:solidFill>
                  <a:srgbClr val="000000"/>
                </a:solidFill>
              </a:rPr>
              <a:t>external</a:t>
            </a:r>
            <a:r>
              <a:rPr lang="cs-CZ" dirty="0">
                <a:solidFill>
                  <a:srgbClr val="000000"/>
                </a:solidFill>
              </a:rPr>
              <a:t> </a:t>
            </a:r>
            <a:r>
              <a:rPr lang="cs-CZ" dirty="0" err="1">
                <a:solidFill>
                  <a:srgbClr val="000000"/>
                </a:solidFill>
              </a:rPr>
              <a:t>companies</a:t>
            </a:r>
            <a:r>
              <a:rPr lang="cs-CZ" dirty="0">
                <a:solidFill>
                  <a:srgbClr val="000000"/>
                </a:solidFill>
              </a:rPr>
              <a:t>)</a:t>
            </a: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Tree>
    <p:extLst>
      <p:ext uri="{BB962C8B-B14F-4D97-AF65-F5344CB8AC3E}">
        <p14:creationId xmlns:p14="http://schemas.microsoft.com/office/powerpoint/2010/main" val="2853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3.) General provisions - general terms and conditions</a:t>
            </a:r>
            <a:endParaRPr lang="de-DE" sz="2800" dirty="0"/>
          </a:p>
        </p:txBody>
      </p:sp>
      <p:sp>
        <p:nvSpPr>
          <p:cNvPr id="10" name="Zástupný symbol pro obsah 9"/>
          <p:cNvSpPr>
            <a:spLocks noGrp="1"/>
          </p:cNvSpPr>
          <p:nvPr>
            <p:ph idx="1"/>
            <p:custDataLst>
              <p:tags r:id="rId5"/>
            </p:custDataLst>
          </p:nvPr>
        </p:nvSpPr>
        <p:spPr>
          <a:xfrm>
            <a:off x="259079" y="1161143"/>
            <a:ext cx="10452100" cy="4302397"/>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lvl="1" rtl="0">
              <a:buFont typeface="Wingdings 3" panose="05040102010807070707" pitchFamily="18" charset="2"/>
              <a:buChar char=""/>
            </a:pPr>
            <a:r>
              <a:rPr lang="en" dirty="0">
                <a:solidFill>
                  <a:srgbClr val="000000"/>
                </a:solidFill>
              </a:rPr>
              <a:t>Admission/exit and access/leave to/from the RBCB shall only be allowed through entries and gates reserved for such purpose. A person shall be obliged to submit to inspections of belongings brought or taken with him.</a:t>
            </a:r>
            <a:endParaRPr lang="cs-CZ" dirty="0">
              <a:solidFill>
                <a:srgbClr val="000000"/>
              </a:solidFill>
            </a:endParaRPr>
          </a:p>
          <a:p>
            <a:pPr lvl="1" rtl="0">
              <a:buFont typeface="Wingdings 3" panose="05040102010807070707" pitchFamily="18" charset="2"/>
              <a:buChar char=""/>
            </a:pPr>
            <a:r>
              <a:rPr lang="en-US" dirty="0">
                <a:solidFill>
                  <a:srgbClr val="000000"/>
                </a:solidFill>
              </a:rPr>
              <a:t>Prohibition of the introduction of weapons.</a:t>
            </a:r>
            <a:endParaRPr lang="en" dirty="0">
              <a:solidFill>
                <a:srgbClr val="000000"/>
              </a:solidFill>
            </a:endParaRPr>
          </a:p>
          <a:p>
            <a:pPr lvl="1" rtl="0">
              <a:buFont typeface="Wingdings 3" panose="05040102010807070707" pitchFamily="18" charset="2"/>
              <a:buChar char=""/>
            </a:pPr>
            <a:r>
              <a:rPr lang="en" dirty="0">
                <a:solidFill>
                  <a:srgbClr val="000000"/>
                </a:solidFill>
              </a:rPr>
              <a:t>Switching on and off of all media or their parts by the network (sprinklers, power supply, gases, fire detection and fire-alarm system etc.) shall be allowed either in the presence of FCM staff and/or on the basis of prior written permission. Similarly, the EC staff shall be obliged to report completion of such works. If fire detection and fire-alarm system or sprinklers are activated through the EC fault, incurred costs shall be charged to the EC (for example, false alarm to the fire rescue service).</a:t>
            </a:r>
          </a:p>
          <a:p>
            <a:pPr lvl="1" rtl="0">
              <a:buFont typeface="Wingdings 3" panose="05040102010807070707" pitchFamily="18" charset="2"/>
              <a:buChar char=""/>
            </a:pPr>
            <a:r>
              <a:rPr lang="en" dirty="0">
                <a:solidFill>
                  <a:srgbClr val="000000"/>
                </a:solidFill>
              </a:rPr>
              <a:t>If necessary, FCM staff shall introduce the authorized representative of the EC to technical and technological equipment (sprinklers, fire detection and fire-alarm system, cooling systems, air conditioning etc.) where unprofessional intervention might cause serious damages.</a:t>
            </a:r>
            <a:endParaRPr lang="de-DE" dirty="0">
              <a:solidFill>
                <a:srgbClr val="000000"/>
              </a:solidFill>
            </a:endParaRPr>
          </a:p>
          <a:p>
            <a:pPr lvl="1" rtl="0">
              <a:buFont typeface="Wingdings 3" panose="05040102010807070707" pitchFamily="18" charset="2"/>
              <a:buChar char=""/>
            </a:pPr>
            <a:r>
              <a:rPr lang="cs-CZ" dirty="0"/>
              <a:t>C</a:t>
            </a:r>
            <a:r>
              <a:rPr lang="en" dirty="0"/>
              <a:t>ranes</a:t>
            </a:r>
            <a:r>
              <a:rPr lang="cs-CZ" dirty="0"/>
              <a:t>, </a:t>
            </a:r>
            <a:r>
              <a:rPr lang="en" dirty="0">
                <a:solidFill>
                  <a:srgbClr val="000000"/>
                </a:solidFill>
              </a:rPr>
              <a:t>Lifting equipment</a:t>
            </a:r>
            <a:r>
              <a:rPr lang="en" dirty="0"/>
              <a:t> </a:t>
            </a:r>
            <a:r>
              <a:rPr lang="cs-CZ" dirty="0"/>
              <a:t>– point 14-15</a:t>
            </a:r>
          </a:p>
          <a:p>
            <a:pPr lvl="1" rtl="0">
              <a:buFont typeface="Wingdings 3" panose="05040102010807070707" pitchFamily="18" charset="2"/>
              <a:buChar char=""/>
            </a:pPr>
            <a:r>
              <a:rPr lang="en" dirty="0">
                <a:solidFill>
                  <a:srgbClr val="000000"/>
                </a:solidFill>
              </a:rPr>
              <a:t>Admission of children under 15 years of age into the plant shall be forbidden.</a:t>
            </a:r>
          </a:p>
          <a:p>
            <a:pPr lvl="1" rtl="0">
              <a:buFont typeface="Wingdings 3" panose="05040102010807070707" pitchFamily="18" charset="2"/>
              <a:buChar char=""/>
            </a:pPr>
            <a:r>
              <a:rPr lang="en" dirty="0">
                <a:solidFill>
                  <a:srgbClr val="000000"/>
                </a:solidFill>
              </a:rPr>
              <a:t>Drivers of trucks and/or personal vehicles shall not be allowed to refuel these cars inside the RBCB.</a:t>
            </a:r>
            <a:endParaRPr lang="cs-CZ" dirty="0">
              <a:solidFill>
                <a:srgbClr val="000000"/>
              </a:solidFill>
            </a:endParaRPr>
          </a:p>
          <a:p>
            <a:pPr lvl="1" rtl="0">
              <a:buFont typeface="Wingdings 3" panose="05040102010807070707" pitchFamily="18" charset="2"/>
              <a:buChar char=""/>
            </a:pPr>
            <a:r>
              <a:rPr lang="cs-CZ" dirty="0"/>
              <a:t>EC - </a:t>
            </a:r>
            <a:r>
              <a:rPr lang="en-US" dirty="0"/>
              <a:t>remote administration of MAE (machines)</a:t>
            </a:r>
            <a:r>
              <a:rPr lang="cs-CZ" dirty="0"/>
              <a:t> - </a:t>
            </a:r>
            <a:r>
              <a:rPr lang="en-US" dirty="0"/>
              <a:t>necessary to </a:t>
            </a:r>
            <a:r>
              <a:rPr lang="cs-CZ" dirty="0" err="1"/>
              <a:t>inform</a:t>
            </a:r>
            <a:r>
              <a:rPr lang="en-US" dirty="0"/>
              <a:t> in advance with the security rules for remote administration</a:t>
            </a:r>
            <a:r>
              <a:rPr lang="cs-CZ" dirty="0"/>
              <a:t> </a:t>
            </a:r>
            <a:r>
              <a:rPr lang="cs-CZ" dirty="0" err="1"/>
              <a:t>for</a:t>
            </a:r>
            <a:r>
              <a:rPr lang="cs-CZ" dirty="0"/>
              <a:t> MAE</a:t>
            </a:r>
            <a:r>
              <a:rPr lang="en-US" dirty="0"/>
              <a:t>. </a:t>
            </a:r>
            <a:endParaRPr lang="en" dirty="0">
              <a:solidFill>
                <a:srgbClr val="000000"/>
              </a:solidFill>
            </a:endParaRPr>
          </a:p>
          <a:p>
            <a:pPr lvl="1" rtl="0">
              <a:buFont typeface="Wingdings 3" panose="05040102010807070707" pitchFamily="18" charset="2"/>
              <a:buChar char=""/>
            </a:pPr>
            <a:endParaRPr lang="cs-CZ" dirty="0"/>
          </a:p>
          <a:p>
            <a:pPr rtl="0"/>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10</a:t>
            </a:fld>
            <a:endParaRPr lang="de-DE"/>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7900" y="798557"/>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lvl="1" rtl="0">
              <a:buFont typeface="Wingdings 3" panose="05040102010807070707" pitchFamily="18" charset="2"/>
              <a:buChar char=""/>
            </a:pPr>
            <a:r>
              <a:rPr lang="en" dirty="0"/>
              <a:t>Consent from the FCM department shall be necessary to drill walls or columns. </a:t>
            </a:r>
          </a:p>
          <a:p>
            <a:pPr lvl="1" rtl="0">
              <a:buFont typeface="Wingdings 3" panose="05040102010807070707" pitchFamily="18" charset="2"/>
              <a:buChar char=""/>
            </a:pPr>
            <a:r>
              <a:rPr lang="en" dirty="0">
                <a:solidFill>
                  <a:srgbClr val="000000"/>
                </a:solidFill>
              </a:rPr>
              <a:t>The equipment under work shall be labelled with safety warning sign (for example, “Out of Operation”).</a:t>
            </a:r>
          </a:p>
          <a:p>
            <a:pPr lvl="1" rtl="0">
              <a:buFont typeface="Wingdings 3" panose="05040102010807070707" pitchFamily="18" charset="2"/>
              <a:buChar char=""/>
            </a:pPr>
            <a:r>
              <a:rPr lang="en" dirty="0">
                <a:solidFill>
                  <a:srgbClr val="000000"/>
                </a:solidFill>
              </a:rPr>
              <a:t>Movement along the assigned workplace only. The EC staff shall be entitled to move only in those parts of the RBCB where the staff shall carry-out its job duties. Only spaces (changing room, washing room, WC, storage etc.), showed to the EC together with the hand-over of the workplace, shall be used.</a:t>
            </a:r>
          </a:p>
          <a:p>
            <a:pPr lvl="1" rtl="0">
              <a:buFont typeface="Wingdings 3" panose="05040102010807070707" pitchFamily="18" charset="2"/>
              <a:buChar char=""/>
            </a:pPr>
            <a:r>
              <a:rPr lang="en" dirty="0">
                <a:solidFill>
                  <a:srgbClr val="000000"/>
                </a:solidFill>
              </a:rPr>
              <a:t>The EC shall be forbidden to use company canteen</a:t>
            </a:r>
            <a:r>
              <a:rPr lang="cs-CZ" dirty="0">
                <a:solidFill>
                  <a:srgbClr val="000000"/>
                </a:solidFill>
              </a:rPr>
              <a:t> (</a:t>
            </a:r>
            <a:r>
              <a:rPr lang="cs-CZ" dirty="0" err="1">
                <a:solidFill>
                  <a:srgbClr val="000000"/>
                </a:solidFill>
              </a:rPr>
              <a:t>according</a:t>
            </a:r>
            <a:r>
              <a:rPr lang="cs-CZ" dirty="0">
                <a:solidFill>
                  <a:srgbClr val="000000"/>
                </a:solidFill>
              </a:rPr>
              <a:t> to manager AL </a:t>
            </a:r>
            <a:r>
              <a:rPr lang="cs-CZ" dirty="0" err="1">
                <a:solidFill>
                  <a:srgbClr val="000000"/>
                </a:solidFill>
              </a:rPr>
              <a:t>of</a:t>
            </a:r>
            <a:r>
              <a:rPr lang="cs-CZ" dirty="0">
                <a:solidFill>
                  <a:srgbClr val="000000"/>
                </a:solidFill>
              </a:rPr>
              <a:t> </a:t>
            </a:r>
            <a:r>
              <a:rPr lang="cs-CZ" dirty="0" err="1">
                <a:solidFill>
                  <a:srgbClr val="000000"/>
                </a:solidFill>
              </a:rPr>
              <a:t>the</a:t>
            </a:r>
            <a:r>
              <a:rPr lang="cs-CZ" dirty="0">
                <a:solidFill>
                  <a:srgbClr val="000000"/>
                </a:solidFill>
              </a:rPr>
              <a:t> </a:t>
            </a:r>
            <a:r>
              <a:rPr lang="cs-CZ" dirty="0" err="1">
                <a:solidFill>
                  <a:srgbClr val="000000"/>
                </a:solidFill>
              </a:rPr>
              <a:t>coordinator</a:t>
            </a:r>
            <a:r>
              <a:rPr lang="cs-CZ" dirty="0">
                <a:solidFill>
                  <a:srgbClr val="000000"/>
                </a:solidFill>
              </a:rPr>
              <a:t>)</a:t>
            </a:r>
            <a:r>
              <a:rPr lang="en" dirty="0">
                <a:solidFill>
                  <a:srgbClr val="000000"/>
                </a:solidFill>
              </a:rPr>
              <a:t>.</a:t>
            </a:r>
          </a:p>
          <a:p>
            <a:pPr lvl="1" rtl="0">
              <a:buFont typeface="Wingdings 3" panose="05040102010807070707" pitchFamily="18" charset="2"/>
              <a:buChar char=""/>
            </a:pPr>
            <a:r>
              <a:rPr lang="en-US" dirty="0">
                <a:solidFill>
                  <a:srgbClr val="000000"/>
                </a:solidFill>
              </a:rPr>
              <a:t>Employees of external companies, working in the RBCB, shall carry logos of their companies </a:t>
            </a:r>
            <a:br>
              <a:rPr lang="en-US" dirty="0">
                <a:solidFill>
                  <a:srgbClr val="000000"/>
                </a:solidFill>
              </a:rPr>
            </a:br>
            <a:r>
              <a:rPr lang="en-US" dirty="0">
                <a:solidFill>
                  <a:srgbClr val="000000"/>
                </a:solidFill>
              </a:rPr>
              <a:t>and ID card visibly, if it is safety while working.</a:t>
            </a:r>
          </a:p>
          <a:p>
            <a:pPr lvl="1" rtl="0">
              <a:buFont typeface="Wingdings 3" panose="05040102010807070707" pitchFamily="18" charset="2"/>
              <a:buChar char=""/>
            </a:pPr>
            <a:r>
              <a:rPr lang="en-US" dirty="0">
                <a:solidFill>
                  <a:srgbClr val="000000"/>
                </a:solidFill>
              </a:rPr>
              <a:t>Use of any equipment and machinery owned by the RBCB, to which the EC staff has not been introduced (training on the instructions, risks etc.) shall be prohibited. </a:t>
            </a:r>
          </a:p>
          <a:p>
            <a:pPr lvl="1" rtl="0">
              <a:buFont typeface="Wingdings 3" panose="05040102010807070707" pitchFamily="18" charset="2"/>
              <a:buChar char=""/>
            </a:pPr>
            <a:r>
              <a:rPr lang="en-US" dirty="0"/>
              <a:t>Works on live low voltage circuits shall be forbidden in the RBCB.</a:t>
            </a:r>
          </a:p>
          <a:p>
            <a:pPr lvl="1" rtl="0">
              <a:buFont typeface="Wingdings 3" panose="05040102010807070707" pitchFamily="18" charset="2"/>
              <a:buChar char=""/>
            </a:pPr>
            <a:r>
              <a:rPr lang="en-US" altLang="cs-CZ" sz="1600" dirty="0">
                <a:solidFill>
                  <a:srgbClr val="000000"/>
                </a:solidFill>
                <a:latin typeface="Arial" panose="020B0604020202020204" pitchFamily="34" charset="0"/>
                <a:ea typeface="MS PGothic" panose="020B0600070205080204" pitchFamily="34" charset="-128"/>
              </a:rPr>
              <a:t>Unconditionally respect the established ban on smoking in workplaces.</a:t>
            </a:r>
            <a:r>
              <a:rPr lang="cs-CZ" altLang="cs-CZ" sz="1600" dirty="0">
                <a:solidFill>
                  <a:srgbClr val="000000"/>
                </a:solidFill>
                <a:latin typeface="Arial" panose="020B0604020202020204" pitchFamily="34" charset="0"/>
                <a:ea typeface="MS PGothic" panose="020B0600070205080204" pitchFamily="34" charset="-128"/>
              </a:rPr>
              <a:t> </a:t>
            </a:r>
            <a:r>
              <a:rPr lang="en-US" altLang="cs-CZ" sz="1600" dirty="0">
                <a:solidFill>
                  <a:srgbClr val="000000"/>
                </a:solidFill>
                <a:latin typeface="Arial" panose="020B0604020202020204" pitchFamily="34" charset="0"/>
                <a:ea typeface="MS PGothic" panose="020B0600070205080204" pitchFamily="34" charset="-128"/>
              </a:rPr>
              <a:t>The ban on smoking will apply in all premises and on all RBCB-owned land as well as leased properties, indoors and outdoors</a:t>
            </a:r>
            <a:r>
              <a:rPr lang="cs-CZ" altLang="cs-CZ" sz="1600" dirty="0">
                <a:solidFill>
                  <a:srgbClr val="000000"/>
                </a:solidFill>
                <a:latin typeface="Arial" panose="020B0604020202020204" pitchFamily="34" charset="0"/>
                <a:ea typeface="MS PGothic" panose="020B0600070205080204" pitchFamily="34" charset="-128"/>
              </a:rPr>
              <a:t> (</a:t>
            </a:r>
            <a:r>
              <a:rPr lang="en-US" dirty="0"/>
              <a:t>except for places designated for this purpose</a:t>
            </a:r>
            <a:r>
              <a:rPr lang="cs-CZ" altLang="cs-CZ" sz="1600" dirty="0">
                <a:solidFill>
                  <a:srgbClr val="000000"/>
                </a:solidFill>
                <a:latin typeface="Arial" panose="020B0604020202020204" pitchFamily="34" charset="0"/>
                <a:ea typeface="MS PGothic" panose="020B0600070205080204" pitchFamily="34" charset="-128"/>
              </a:rPr>
              <a:t>)</a:t>
            </a:r>
            <a:r>
              <a:rPr lang="en-US" altLang="cs-CZ" sz="1600" dirty="0">
                <a:solidFill>
                  <a:srgbClr val="000000"/>
                </a:solidFill>
                <a:latin typeface="Arial" panose="020B0604020202020204" pitchFamily="34" charset="0"/>
                <a:ea typeface="MS PGothic" panose="020B0600070205080204" pitchFamily="34" charset="-128"/>
              </a:rPr>
              <a:t>. The ban on smoking will apply to cigarettes, cigars as well as all types of electronic cigarettes. </a:t>
            </a:r>
          </a:p>
          <a:p>
            <a:pPr lvl="1" rtl="0">
              <a:buFont typeface="Wingdings 3" panose="05040102010807070707" pitchFamily="18" charset="2"/>
              <a:buChar char=""/>
            </a:pPr>
            <a:r>
              <a:rPr lang="en-US" dirty="0">
                <a:latin typeface="Arial" panose="020B0604020202020204" pitchFamily="34" charset="0"/>
              </a:rPr>
              <a:t>The EC staff shall not enter </a:t>
            </a:r>
            <a:r>
              <a:rPr lang="en" dirty="0">
                <a:latin typeface="Arial" panose="020B0604020202020204" pitchFamily="34" charset="0"/>
              </a:rPr>
              <a:t>the RBCB premises intoxicated with alcohol or intoxicating substances and shall not bring such substances into the premises.</a:t>
            </a: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rtl="0"/>
            <a:endParaRPr lang="de-DE"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rtl="0">
              <a:buFont typeface="Wingdings" pitchFamily="2" charset="2"/>
              <a:buChar char="q"/>
            </a:pPr>
            <a:endParaRPr lang="de-DE"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11</a:t>
            </a:fld>
            <a:endParaRPr lang="de-DE"/>
          </a:p>
        </p:txBody>
      </p:sp>
      <p:pic>
        <p:nvPicPr>
          <p:cNvPr id="6" name="Obrázek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284" y="289014"/>
            <a:ext cx="853943" cy="8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7900" y="944214"/>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marL="233983" lvl="1" indent="0" rtl="0">
              <a:buNone/>
            </a:pPr>
            <a:endParaRPr lang="cs-CZ" dirty="0">
              <a:latin typeface="Arial" panose="020B0604020202020204" pitchFamily="34" charset="0"/>
            </a:endParaRPr>
          </a:p>
          <a:p>
            <a:pPr lvl="1"/>
            <a:r>
              <a:rPr lang="cs-CZ" altLang="cs-CZ" noProof="1">
                <a:solidFill>
                  <a:srgbClr val="000000"/>
                </a:solidFill>
              </a:rPr>
              <a:t>Before leaving check the status of the workplace, switch off or disconnect electrical appliances if it is required in accompanying documentation of the producer.</a:t>
            </a:r>
          </a:p>
          <a:p>
            <a:pPr lvl="1"/>
            <a:r>
              <a:rPr lang="cs-CZ" altLang="cs-CZ" noProof="1">
                <a:solidFill>
                  <a:srgbClr val="000000"/>
                </a:solidFill>
              </a:rPr>
              <a:t>Check that there are no obvious sources of fire in the workplace, for example flammable material near heat sources, switch on cookers, lights on etc.</a:t>
            </a:r>
          </a:p>
          <a:p>
            <a:pPr lvl="1">
              <a:buFont typeface="Wingdings 3" panose="05040102010807070707" pitchFamily="18" charset="2"/>
              <a:buChar char=""/>
            </a:pPr>
            <a:r>
              <a:rPr lang="cs-CZ" altLang="cs-CZ" noProof="1">
                <a:solidFill>
                  <a:srgbClr val="000000"/>
                </a:solidFill>
                <a:latin typeface="Arial" panose="020B0604020202020204" pitchFamily="34" charset="0"/>
                <a:cs typeface="Times New Roman" panose="02020603050405020304" pitchFamily="18" charset="0"/>
              </a:rPr>
              <a:t>Do not use headphones or other similar devices (excluding personal protective equipment – protection of ears and head set for working teleconferences).</a:t>
            </a:r>
          </a:p>
          <a:p>
            <a:pPr lvl="1">
              <a:buFont typeface="Wingdings 3" panose="05040102010807070707" pitchFamily="18" charset="2"/>
              <a:buChar char=""/>
            </a:pPr>
            <a:r>
              <a:rPr lang="cs-CZ" altLang="cs-CZ" noProof="1">
                <a:solidFill>
                  <a:srgbClr val="000000"/>
                </a:solidFill>
                <a:latin typeface="Arial" panose="020B0604020202020204" pitchFamily="34" charset="0"/>
                <a:cs typeface="Times New Roman" panose="02020603050405020304" pitchFamily="18" charset="0"/>
              </a:rPr>
              <a:t>It is prohibited to make video and audio recordings.</a:t>
            </a:r>
          </a:p>
          <a:p>
            <a:pPr lvl="1">
              <a:buFont typeface="Wingdings 3" panose="05040102010807070707" pitchFamily="18" charset="2"/>
              <a:buChar char=""/>
            </a:pPr>
            <a:r>
              <a:rPr lang="cs-CZ" altLang="cs-CZ" noProof="1">
                <a:solidFill>
                  <a:srgbClr val="000000"/>
                </a:solidFill>
                <a:latin typeface="Arial" panose="020B0604020202020204" pitchFamily="34" charset="0"/>
                <a:cs typeface="Times New Roman" panose="02020603050405020304" pitchFamily="18" charset="0"/>
              </a:rPr>
              <a:t>It is prohibited to use recording devices including dash cameras in vehicles.</a:t>
            </a:r>
          </a:p>
          <a:p>
            <a:pPr lvl="1">
              <a:buFont typeface="Wingdings 3" panose="05040102010807070707" pitchFamily="18" charset="2"/>
              <a:buChar char=""/>
            </a:pPr>
            <a:endParaRPr lang="cs-CZ" altLang="cs-CZ" noProof="1">
              <a:solidFill>
                <a:srgbClr val="000000"/>
              </a:solidFill>
              <a:latin typeface="Arial" panose="020B0604020202020204" pitchFamily="34" charset="0"/>
              <a:cs typeface="Times New Roman" panose="02020603050405020304" pitchFamily="18" charset="0"/>
            </a:endParaRPr>
          </a:p>
          <a:p>
            <a:pPr marL="233983" lvl="1" indent="0" rtl="0">
              <a:buNone/>
            </a:pPr>
            <a:endParaRPr lang="cs-CZ" dirty="0">
              <a:latin typeface="Arial" panose="020B0604020202020204" pitchFamily="34" charset="0"/>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rtl="0"/>
            <a:endParaRPr lang="de-DE"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lvl="1" rtl="0">
              <a:buFont typeface="Wingdings 3" panose="05040102010807070707" pitchFamily="18" charset="2"/>
              <a:buChar char=""/>
            </a:pPr>
            <a:endParaRPr lang="cs-CZ" dirty="0">
              <a:solidFill>
                <a:srgbClr val="000000"/>
              </a:solidFill>
            </a:endParaRPr>
          </a:p>
          <a:p>
            <a:pPr rtl="0">
              <a:buFont typeface="Wingdings" pitchFamily="2" charset="2"/>
              <a:buChar char="q"/>
            </a:pPr>
            <a:endParaRPr lang="de-DE"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12</a:t>
            </a:fld>
            <a:endParaRPr lang="de-DE"/>
          </a:p>
        </p:txBody>
      </p:sp>
      <p:pic>
        <p:nvPicPr>
          <p:cNvPr id="8" name="Obrázek 7">
            <a:extLst>
              <a:ext uri="{FF2B5EF4-FFF2-40B4-BE49-F238E27FC236}">
                <a16:creationId xmlns:a16="http://schemas.microsoft.com/office/drawing/2014/main" id="{3E364411-BE66-40B1-B003-907B64D15445}"/>
              </a:ext>
            </a:extLst>
          </p:cNvPr>
          <p:cNvPicPr>
            <a:picLocks noChangeAspect="1"/>
          </p:cNvPicPr>
          <p:nvPr/>
        </p:nvPicPr>
        <p:blipFill>
          <a:blip r:embed="rId6"/>
          <a:stretch>
            <a:fillRect/>
          </a:stretch>
        </p:blipFill>
        <p:spPr>
          <a:xfrm>
            <a:off x="9224032" y="4451221"/>
            <a:ext cx="914751" cy="914751"/>
          </a:xfrm>
          <a:prstGeom prst="rect">
            <a:avLst/>
          </a:prstGeom>
        </p:spPr>
      </p:pic>
      <p:pic>
        <p:nvPicPr>
          <p:cNvPr id="9" name="Obrázek 8">
            <a:extLst>
              <a:ext uri="{FF2B5EF4-FFF2-40B4-BE49-F238E27FC236}">
                <a16:creationId xmlns:a16="http://schemas.microsoft.com/office/drawing/2014/main" id="{9E94A1B7-73DD-49BE-8C91-BEBF986E4B4E}"/>
              </a:ext>
            </a:extLst>
          </p:cNvPr>
          <p:cNvPicPr>
            <a:picLocks noChangeAspect="1"/>
          </p:cNvPicPr>
          <p:nvPr/>
        </p:nvPicPr>
        <p:blipFill>
          <a:blip r:embed="rId7"/>
          <a:stretch>
            <a:fillRect/>
          </a:stretch>
        </p:blipFill>
        <p:spPr>
          <a:xfrm>
            <a:off x="8248167" y="4501213"/>
            <a:ext cx="809296" cy="814765"/>
          </a:xfrm>
          <a:prstGeom prst="rect">
            <a:avLst/>
          </a:prstGeom>
        </p:spPr>
      </p:pic>
    </p:spTree>
    <p:custDataLst>
      <p:tags r:id="rId2"/>
    </p:custDataLst>
    <p:extLst>
      <p:ext uri="{BB962C8B-B14F-4D97-AF65-F5344CB8AC3E}">
        <p14:creationId xmlns:p14="http://schemas.microsoft.com/office/powerpoint/2010/main" val="375362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 dirty="0">
                <a:solidFill>
                  <a:srgbClr val="000000"/>
                </a:solidFill>
              </a:rPr>
              <a:t>Instructions for external companies</a:t>
            </a: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13</a:t>
            </a:fld>
            <a:endParaRPr lang="de-DE"/>
          </a:p>
        </p:txBody>
      </p:sp>
      <p:pic>
        <p:nvPicPr>
          <p:cNvPr id="4" name="Obrázek 3">
            <a:extLst>
              <a:ext uri="{FF2B5EF4-FFF2-40B4-BE49-F238E27FC236}">
                <a16:creationId xmlns:a16="http://schemas.microsoft.com/office/drawing/2014/main" id="{9879075D-A7A6-49EF-BCED-728AC652230F}"/>
              </a:ext>
            </a:extLst>
          </p:cNvPr>
          <p:cNvPicPr>
            <a:picLocks noChangeAspect="1"/>
          </p:cNvPicPr>
          <p:nvPr/>
        </p:nvPicPr>
        <p:blipFill>
          <a:blip r:embed="rId4"/>
          <a:stretch>
            <a:fillRect/>
          </a:stretch>
        </p:blipFill>
        <p:spPr>
          <a:xfrm>
            <a:off x="1637729" y="648000"/>
            <a:ext cx="6486676" cy="4962158"/>
          </a:xfrm>
          <a:prstGeom prst="rect">
            <a:avLst/>
          </a:prstGeom>
        </p:spPr>
      </p:pic>
    </p:spTree>
    <p:custDataLst>
      <p:tags r:id="rId1"/>
    </p:custDataLst>
    <p:extLst>
      <p:ext uri="{BB962C8B-B14F-4D97-AF65-F5344CB8AC3E}">
        <p14:creationId xmlns:p14="http://schemas.microsoft.com/office/powerpoint/2010/main" val="184633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4.) Chemical substances </a:t>
            </a:r>
            <a:r>
              <a:rPr lang="en"/>
              <a:t>and mixtures</a:t>
            </a:r>
            <a:r>
              <a:rPr lang="en" sz="2800"/>
              <a:t> (CHSM)</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rPr>
              <a:t>The EC shall comply with all legal regulations in handling of chemical substances and mixtures (CHSM).</a:t>
            </a:r>
          </a:p>
          <a:p>
            <a:pPr rtl="0"/>
            <a:r>
              <a:rPr lang="en" dirty="0">
                <a:solidFill>
                  <a:srgbClr val="000000"/>
                </a:solidFill>
              </a:rPr>
              <a:t>The EC shall be obliged to report use of hazardous CHSM to the HSE through the EC coordinator and deliver safety data sheets in the Czech language.</a:t>
            </a:r>
          </a:p>
          <a:p>
            <a:pPr marL="0" indent="0" rtl="0">
              <a:buNone/>
            </a:pPr>
            <a:endParaRPr lang="cs-CZ" dirty="0">
              <a:solidFill>
                <a:srgbClr val="000000"/>
              </a:solidFill>
            </a:endParaRPr>
          </a:p>
          <a:p>
            <a:pPr rtl="0"/>
            <a:r>
              <a:rPr lang="en" b="1" dirty="0">
                <a:solidFill>
                  <a:srgbClr val="000000"/>
                </a:solidFill>
              </a:rPr>
              <a:t>Obligations of the EC: </a:t>
            </a:r>
          </a:p>
          <a:p>
            <a:pPr lvl="1" rtl="0">
              <a:buFont typeface="Wingdings 3" panose="05040102010807070707" pitchFamily="18" charset="2"/>
              <a:buChar char=""/>
            </a:pPr>
            <a:r>
              <a:rPr lang="en" dirty="0">
                <a:solidFill>
                  <a:srgbClr val="000000"/>
                </a:solidFill>
              </a:rPr>
              <a:t>Keep files of CHSM. </a:t>
            </a:r>
          </a:p>
          <a:p>
            <a:pPr lvl="1" rtl="0">
              <a:buFont typeface="Wingdings 3" panose="05040102010807070707" pitchFamily="18" charset="2"/>
              <a:buChar char=""/>
            </a:pPr>
            <a:r>
              <a:rPr lang="en" dirty="0">
                <a:solidFill>
                  <a:srgbClr val="000000"/>
                </a:solidFill>
              </a:rPr>
              <a:t>Provide CHSM documentation. </a:t>
            </a:r>
          </a:p>
          <a:p>
            <a:pPr lvl="1" rtl="0">
              <a:buFont typeface="Wingdings 3" panose="05040102010807070707" pitchFamily="18" charset="2"/>
              <a:buChar char=""/>
            </a:pPr>
            <a:r>
              <a:rPr lang="en" dirty="0">
                <a:solidFill>
                  <a:srgbClr val="000000"/>
                </a:solidFill>
              </a:rPr>
              <a:t>Provide means for prevention/elimination of emergencies. </a:t>
            </a:r>
          </a:p>
          <a:p>
            <a:pPr lvl="1" rtl="0">
              <a:buFont typeface="Wingdings 3" panose="05040102010807070707" pitchFamily="18" charset="2"/>
              <a:buChar char=""/>
            </a:pPr>
            <a:r>
              <a:rPr lang="en" dirty="0">
                <a:solidFill>
                  <a:srgbClr val="000000"/>
                </a:solidFill>
              </a:rPr>
              <a:t>Leakage of CHSM shall be prevented during transport in the RBCB</a:t>
            </a:r>
            <a:r>
              <a:rPr lang="cs-CZ" dirty="0">
                <a:solidFill>
                  <a:srgbClr val="000000"/>
                </a:solidFill>
              </a:rPr>
              <a:t> and CHSM </a:t>
            </a:r>
            <a:r>
              <a:rPr lang="cs-CZ" dirty="0" err="1">
                <a:solidFill>
                  <a:srgbClr val="000000"/>
                </a:solidFill>
              </a:rPr>
              <a:t>must</a:t>
            </a:r>
            <a:r>
              <a:rPr lang="cs-CZ" dirty="0">
                <a:solidFill>
                  <a:srgbClr val="000000"/>
                </a:solidFill>
              </a:rPr>
              <a:t> </a:t>
            </a:r>
            <a:r>
              <a:rPr lang="cs-CZ" dirty="0" err="1">
                <a:solidFill>
                  <a:srgbClr val="000000"/>
                </a:solidFill>
              </a:rPr>
              <a:t>be</a:t>
            </a:r>
            <a:r>
              <a:rPr lang="cs-CZ" dirty="0">
                <a:solidFill>
                  <a:srgbClr val="000000"/>
                </a:solidFill>
              </a:rPr>
              <a:t> </a:t>
            </a:r>
            <a:r>
              <a:rPr lang="cs-CZ" dirty="0" err="1"/>
              <a:t>properly</a:t>
            </a:r>
            <a:r>
              <a:rPr lang="cs-CZ" dirty="0"/>
              <a:t> </a:t>
            </a:r>
            <a:r>
              <a:rPr lang="cs-CZ" dirty="0" err="1"/>
              <a:t>stored</a:t>
            </a:r>
            <a:r>
              <a:rPr lang="en" dirty="0">
                <a:solidFill>
                  <a:srgbClr val="000000"/>
                </a:solidFill>
              </a:rPr>
              <a:t>. </a:t>
            </a:r>
          </a:p>
          <a:p>
            <a:pPr lvl="1" rtl="0">
              <a:buFont typeface="Wingdings 3" panose="05040102010807070707" pitchFamily="18" charset="2"/>
              <a:buChar char=""/>
            </a:pPr>
            <a:r>
              <a:rPr lang="en" dirty="0">
                <a:solidFill>
                  <a:srgbClr val="000000"/>
                </a:solidFill>
              </a:rPr>
              <a:t>Food packaging shall not be used to handle CHSM. </a:t>
            </a:r>
          </a:p>
          <a:p>
            <a:pPr lvl="1" rtl="0">
              <a:buFont typeface="Wingdings 3" panose="05040102010807070707" pitchFamily="18" charset="2"/>
              <a:buChar char=""/>
            </a:pPr>
            <a:r>
              <a:rPr lang="en" dirty="0">
                <a:solidFill>
                  <a:srgbClr val="000000"/>
                </a:solidFill>
              </a:rPr>
              <a:t>CHSM and foods shall not be stored together. </a:t>
            </a:r>
            <a:endParaRPr lang="cs-CZ" dirty="0">
              <a:solidFill>
                <a:srgbClr val="000000"/>
              </a:solidFill>
            </a:endParaRPr>
          </a:p>
          <a:p>
            <a:pPr lvl="1" rtl="0">
              <a:buFont typeface="Wingdings 3" panose="05040102010807070707" pitchFamily="18" charset="2"/>
              <a:buChar char=""/>
            </a:pPr>
            <a:r>
              <a:rPr lang="cs-CZ" dirty="0">
                <a:solidFill>
                  <a:srgbClr val="000000"/>
                </a:solidFill>
              </a:rPr>
              <a:t>Don 't </a:t>
            </a:r>
            <a:r>
              <a:rPr lang="cs-CZ" dirty="0" err="1">
                <a:solidFill>
                  <a:srgbClr val="000000"/>
                </a:solidFill>
              </a:rPr>
              <a:t>eat</a:t>
            </a:r>
            <a:r>
              <a:rPr lang="cs-CZ" dirty="0">
                <a:solidFill>
                  <a:srgbClr val="000000"/>
                </a:solidFill>
              </a:rPr>
              <a:t> and drink </a:t>
            </a:r>
            <a:r>
              <a:rPr lang="cs-CZ" dirty="0" err="1">
                <a:solidFill>
                  <a:srgbClr val="000000"/>
                </a:solidFill>
              </a:rPr>
              <a:t>during</a:t>
            </a:r>
            <a:r>
              <a:rPr lang="cs-CZ" dirty="0">
                <a:solidFill>
                  <a:srgbClr val="000000"/>
                </a:solidFill>
              </a:rPr>
              <a:t> </a:t>
            </a:r>
            <a:r>
              <a:rPr lang="cs-CZ" dirty="0" err="1">
                <a:solidFill>
                  <a:srgbClr val="000000"/>
                </a:solidFill>
              </a:rPr>
              <a:t>work</a:t>
            </a:r>
            <a:r>
              <a:rPr lang="cs-CZ" dirty="0">
                <a:solidFill>
                  <a:srgbClr val="000000"/>
                </a:solidFill>
              </a:rPr>
              <a:t>.</a:t>
            </a:r>
            <a:endParaRPr lang="en" dirty="0">
              <a:solidFill>
                <a:srgbClr val="000000"/>
              </a:solidFill>
            </a:endParaRPr>
          </a:p>
          <a:p>
            <a:pPr rtl="0"/>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14</a:t>
            </a:fld>
            <a:endParaRPr lang="de-DE"/>
          </a:p>
        </p:txBody>
      </p:sp>
      <p:pic>
        <p:nvPicPr>
          <p:cNvPr id="6" name="Obrázek 5">
            <a:extLst>
              <a:ext uri="{FF2B5EF4-FFF2-40B4-BE49-F238E27FC236}">
                <a16:creationId xmlns:a16="http://schemas.microsoft.com/office/drawing/2014/main" id="{3A7865EE-50FC-E384-0AD2-C08EBCC36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9714" y="2285469"/>
            <a:ext cx="1854142" cy="18488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9080" y="104267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lvl="1" rtl="0">
              <a:buFont typeface="Wingdings 3" panose="05040102010807070707" pitchFamily="18" charset="2"/>
              <a:buChar char=""/>
            </a:pPr>
            <a:r>
              <a:rPr lang="en">
                <a:solidFill>
                  <a:srgbClr val="000000"/>
                </a:solidFill>
              </a:rPr>
              <a:t>Personal protective equipment shall be used to handle CHSM. </a:t>
            </a:r>
          </a:p>
          <a:p>
            <a:pPr lvl="1" rtl="0">
              <a:buFont typeface="Wingdings 3" panose="05040102010807070707" pitchFamily="18" charset="2"/>
              <a:buChar char=""/>
            </a:pPr>
            <a:r>
              <a:rPr lang="en">
                <a:solidFill>
                  <a:srgbClr val="000000"/>
                </a:solidFill>
              </a:rPr>
              <a:t>In case of CHSM leakage (emergency), the EC coordinator shall be informed immediately. </a:t>
            </a:r>
          </a:p>
          <a:p>
            <a:pPr lvl="1" rtl="0">
              <a:buFont typeface="Wingdings 3" panose="05040102010807070707" pitchFamily="18" charset="2"/>
              <a:buChar char=""/>
            </a:pPr>
            <a:r>
              <a:rPr lang="en">
                <a:solidFill>
                  <a:srgbClr val="000000"/>
                </a:solidFill>
              </a:rPr>
              <a:t>Pressure vessels shall be properly secured against falling. </a:t>
            </a:r>
          </a:p>
          <a:p>
            <a:pPr lvl="1" rtl="0">
              <a:buFont typeface="Wingdings 3" panose="05040102010807070707" pitchFamily="18" charset="2"/>
              <a:buChar char=""/>
            </a:pPr>
            <a:r>
              <a:rPr lang="en">
                <a:solidFill>
                  <a:srgbClr val="000000"/>
                </a:solidFill>
              </a:rPr>
              <a:t>Replacement packages shall be labelled. </a:t>
            </a:r>
          </a:p>
          <a:p>
            <a:pPr rtl="0"/>
            <a:endParaRPr lang="cs-CZ" dirty="0">
              <a:solidFill>
                <a:srgbClr val="000000"/>
              </a:solidFill>
            </a:endParaRPr>
          </a:p>
          <a:p>
            <a:pPr rtl="0"/>
            <a:r>
              <a:rPr lang="en" b="1">
                <a:solidFill>
                  <a:srgbClr val="000000"/>
                </a:solidFill>
              </a:rPr>
              <a:t>ECs without permanent workplace in the RBCB, but disposing with their own CHSM, shall be obliged to report the use of CHSM in the RBCB to the EC coordinator and shall take appropriate measures. </a:t>
            </a:r>
          </a:p>
          <a:p>
            <a:pPr rtl="0"/>
            <a:endParaRPr lang="cs-CZ" b="1" dirty="0">
              <a:solidFill>
                <a:srgbClr val="000000"/>
              </a:solidFill>
            </a:endParaRPr>
          </a:p>
          <a:p>
            <a:pPr rtl="0"/>
            <a:r>
              <a:rPr lang="en" b="1">
                <a:solidFill>
                  <a:srgbClr val="000000"/>
                </a:solidFill>
              </a:rPr>
              <a:t>ECs with permanent workplace in the RBCB shall store CHSM in the points reserved for such purpose:</a:t>
            </a:r>
          </a:p>
          <a:p>
            <a:pPr lvl="1" rtl="0">
              <a:buFont typeface="Wingdings 3" panose="05040102010807070707" pitchFamily="18" charset="2"/>
              <a:buChar char=""/>
            </a:pPr>
            <a:r>
              <a:rPr lang="en">
                <a:solidFill>
                  <a:srgbClr val="000000"/>
                </a:solidFill>
              </a:rPr>
              <a:t>in the collecting tanks depending on the volume of stored liquid CHSM (10 % of the total volume and, at the same time, volume of the largest tank), </a:t>
            </a:r>
          </a:p>
          <a:p>
            <a:pPr rtl="0">
              <a:buNone/>
            </a:pPr>
            <a:endParaRPr lang="cs-CZ" b="1"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15</a:t>
            </a:fld>
            <a:endParaRPr lang="de-DE"/>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5.) Wastes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dirty="0">
                <a:solidFill>
                  <a:srgbClr val="000000"/>
                </a:solidFill>
              </a:rPr>
              <a:t>Treatment of waste and sewage </a:t>
            </a:r>
          </a:p>
          <a:p>
            <a:pPr lvl="1" rtl="0">
              <a:buFont typeface="Wingdings 3" panose="05040102010807070707" pitchFamily="18" charset="2"/>
              <a:buChar char=""/>
            </a:pPr>
            <a:r>
              <a:rPr lang="en" dirty="0">
                <a:solidFill>
                  <a:srgbClr val="000000"/>
                </a:solidFill>
              </a:rPr>
              <a:t>The EC shall ensure disposal of waste, produced by carried-out works, at its own expense in harmony with valid regulations. </a:t>
            </a:r>
          </a:p>
          <a:p>
            <a:pPr lvl="1" rtl="0">
              <a:buFont typeface="Wingdings 3" panose="05040102010807070707" pitchFamily="18" charset="2"/>
              <a:buChar char=""/>
            </a:pPr>
            <a:r>
              <a:rPr lang="en" dirty="0">
                <a:solidFill>
                  <a:srgbClr val="000000"/>
                </a:solidFill>
              </a:rPr>
              <a:t>Any use of the internal RBCB collecting containers and method of disposal of sewage polluted with harmful substances shall be defined by the EC coordinator together with the HSE before the start of works. </a:t>
            </a:r>
          </a:p>
          <a:p>
            <a:pPr lvl="1" rtl="0">
              <a:buFont typeface="Wingdings 3" panose="05040102010807070707" pitchFamily="18" charset="2"/>
              <a:buChar char=""/>
            </a:pPr>
            <a:r>
              <a:rPr lang="en" dirty="0">
                <a:solidFill>
                  <a:srgbClr val="000000"/>
                </a:solidFill>
              </a:rPr>
              <a:t>After the completion of works, the EC shall hand-over the workplace clean and in the condition identical to the original acceptance condition. Daily cleaning shall be made for works generating waste (scales, cutting, sawdust). Cleaning shall be made simultaneously with processes generating dust. </a:t>
            </a:r>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16</a:t>
            </a:fld>
            <a:endParaRPr lang="de-DE"/>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6.) Emergency (CHMS leak</a:t>
            </a:r>
            <a:r>
              <a:rPr lang="cs-CZ" sz="2800" dirty="0"/>
              <a:t>, </a:t>
            </a:r>
            <a:r>
              <a:rPr lang="en" sz="2800" dirty="0"/>
              <a:t>fire, etc.)</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t>In case of emergency (hazardous chemicals leak etc.), the EC shall immediately inform the EC coordinator, who shall further follow the “Plan of Notification of the RBCB of Environmental Accident”</a:t>
            </a:r>
            <a:r>
              <a:rPr lang="cs-CZ" dirty="0"/>
              <a:t> (</a:t>
            </a:r>
            <a:r>
              <a:rPr lang="cs-CZ" dirty="0" err="1"/>
              <a:t>plan</a:t>
            </a:r>
            <a:r>
              <a:rPr lang="cs-CZ" dirty="0"/>
              <a:t> </a:t>
            </a:r>
            <a:r>
              <a:rPr lang="cs-CZ" dirty="0" err="1"/>
              <a:t>is</a:t>
            </a:r>
            <a:r>
              <a:rPr lang="cs-CZ" dirty="0"/>
              <a:t> on </a:t>
            </a:r>
            <a:r>
              <a:rPr lang="cs-CZ" dirty="0" err="1"/>
              <a:t>the</a:t>
            </a:r>
            <a:r>
              <a:rPr lang="cs-CZ" dirty="0"/>
              <a:t> </a:t>
            </a:r>
            <a:r>
              <a:rPr lang="cs-CZ" dirty="0" err="1"/>
              <a:t>board</a:t>
            </a:r>
            <a:r>
              <a:rPr lang="cs-CZ" dirty="0"/>
              <a:t> </a:t>
            </a:r>
            <a:r>
              <a:rPr lang="cs-CZ" dirty="0" err="1"/>
              <a:t>near</a:t>
            </a:r>
            <a:r>
              <a:rPr lang="cs-CZ" dirty="0"/>
              <a:t> enter </a:t>
            </a:r>
            <a:r>
              <a:rPr lang="cs-CZ" dirty="0" err="1"/>
              <a:t>of</a:t>
            </a:r>
            <a:r>
              <a:rPr lang="cs-CZ" dirty="0"/>
              <a:t> a </a:t>
            </a:r>
            <a:r>
              <a:rPr lang="cs-CZ" dirty="0" err="1"/>
              <a:t>hall</a:t>
            </a:r>
            <a:r>
              <a:rPr lang="cs-CZ" dirty="0"/>
              <a:t>)</a:t>
            </a:r>
          </a:p>
          <a:p>
            <a:pPr rtl="0"/>
            <a:endParaRPr lang="cs-CZ" dirty="0"/>
          </a:p>
          <a:p>
            <a:pPr rtl="0"/>
            <a:endParaRPr lang="cs-CZ" dirty="0"/>
          </a:p>
          <a:p>
            <a:pPr rtl="0"/>
            <a:r>
              <a:rPr lang="en-US" dirty="0"/>
              <a:t>Everyone is obliged to act in such a way as not to cause a fire </a:t>
            </a:r>
            <a:br>
              <a:rPr lang="cs-CZ" dirty="0"/>
            </a:br>
            <a:r>
              <a:rPr lang="en-US" dirty="0"/>
              <a:t>or endanger the life and health of persons and property.</a:t>
            </a:r>
            <a:endParaRPr lang="cs-CZ" dirty="0"/>
          </a:p>
          <a:p>
            <a:pPr rtl="0"/>
            <a:r>
              <a:rPr lang="en-US" dirty="0"/>
              <a:t>Everyone is obliged in connection with fighting a fire to take the necessary measures to rescue endangered persons (injured, disabled), to extinguish the fire if possible or to take the necessary measures to prevent its spread, to report urgently to the designated place (fire reporting offices - gatehouses of the respective plants</a:t>
            </a:r>
            <a:r>
              <a:rPr lang="cs-CZ" dirty="0"/>
              <a:t> – </a:t>
            </a:r>
            <a:r>
              <a:rPr lang="cs-CZ" dirty="0" err="1"/>
              <a:t>next</a:t>
            </a:r>
            <a:r>
              <a:rPr lang="cs-CZ" dirty="0"/>
              <a:t> </a:t>
            </a:r>
            <a:r>
              <a:rPr lang="cs-CZ" dirty="0" err="1"/>
              <a:t>page</a:t>
            </a:r>
            <a:r>
              <a:rPr lang="en-US" dirty="0"/>
              <a:t>) the detected fire or to ensure its reporting, to leave by escape routes to the assembly area, to provide personal assistance to the fire protection unit at the call of the intervention </a:t>
            </a:r>
            <a:r>
              <a:rPr lang="en-US" sz="1800" dirty="0"/>
              <a:t>commander.</a:t>
            </a:r>
            <a:br>
              <a:rPr lang="cs-CZ" sz="1800" dirty="0"/>
            </a:br>
            <a:br>
              <a:rPr lang="cs-CZ" sz="1000" dirty="0"/>
            </a:br>
            <a:endParaRPr lang="cs-CZ" sz="1800" dirty="0"/>
          </a:p>
          <a:p>
            <a:pPr rtl="0"/>
            <a:endParaRPr lang="cs-CZ" dirty="0"/>
          </a:p>
          <a:p>
            <a:pPr rtl="0"/>
            <a:endParaRPr lang="en" dirty="0"/>
          </a:p>
          <a:p>
            <a:pPr rtl="0"/>
            <a:endParaRPr lang="cs-CZ" dirty="0"/>
          </a:p>
          <a:p>
            <a:pPr marL="0" indent="0" rtl="0">
              <a:buNone/>
            </a:pPr>
            <a:endParaRPr lang="cs-CZ" dirty="0">
              <a:solidFill>
                <a:srgbClr val="000000"/>
              </a:solidFill>
            </a:endParaRPr>
          </a:p>
          <a:p>
            <a:pPr rtl="0">
              <a:buNone/>
            </a:pPr>
            <a:endParaRPr lang="cs-CZ"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17</a:t>
            </a:fld>
            <a:endParaRPr lang="de-DE"/>
          </a:p>
        </p:txBody>
      </p:sp>
      <p:pic>
        <p:nvPicPr>
          <p:cNvPr id="5" name="Obrázek 4">
            <a:extLst>
              <a:ext uri="{FF2B5EF4-FFF2-40B4-BE49-F238E27FC236}">
                <a16:creationId xmlns:a16="http://schemas.microsoft.com/office/drawing/2014/main" id="{95745A9E-E14E-D01A-0A0C-25462F5DF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9476" y="2297423"/>
            <a:ext cx="1764584" cy="1320353"/>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66700" y="86465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111000"/>
              </a:lnSpc>
              <a:spcBef>
                <a:spcPct val="0"/>
              </a:spcBef>
            </a:pPr>
            <a:r>
              <a:rPr lang="en" b="1" u="sng" dirty="0">
                <a:latin typeface="Bosch Office Sans" pitchFamily="2" charset="0"/>
              </a:rPr>
              <a:t>Fire reporting:</a:t>
            </a:r>
            <a:endParaRPr lang="cs-CZ" altLang="cs-CZ" b="1" u="sng" dirty="0">
              <a:latin typeface="Bosch Office Sans" pitchFamily="2" charset="0"/>
            </a:endParaRPr>
          </a:p>
          <a:p>
            <a:pPr marL="250825" indent="-250825" rtl="0">
              <a:lnSpc>
                <a:spcPct val="111000"/>
              </a:lnSpc>
              <a:spcBef>
                <a:spcPct val="0"/>
              </a:spcBef>
              <a:buFontTx/>
              <a:buNone/>
            </a:pPr>
            <a:r>
              <a:rPr lang="en" dirty="0">
                <a:latin typeface="Bosch Office Sans" pitchFamily="2" charset="0"/>
              </a:rPr>
              <a:t>	          </a:t>
            </a:r>
            <a:r>
              <a:rPr lang="en" sz="1600" dirty="0">
                <a:latin typeface="Bosch Office Sans" pitchFamily="2" charset="0"/>
              </a:rPr>
              <a:t>- 150 (fire rescue service) or 112 (integrated rescue system) or activation of the fire alarm device button</a:t>
            </a:r>
            <a:br>
              <a:rPr lang="cs-CZ" altLang="cs-CZ" sz="1600" dirty="0">
                <a:latin typeface="Bosch Office Sans" pitchFamily="2" charset="0"/>
              </a:rPr>
            </a:br>
            <a:r>
              <a:rPr lang="en" sz="1600" dirty="0">
                <a:latin typeface="Bosch Office Sans" pitchFamily="2" charset="0"/>
              </a:rPr>
              <a:t>	- who is calling</a:t>
            </a:r>
            <a:br>
              <a:rPr lang="cs-CZ" altLang="cs-CZ" sz="1600" dirty="0">
                <a:latin typeface="Bosch Office Sans" pitchFamily="2" charset="0"/>
              </a:rPr>
            </a:br>
            <a:r>
              <a:rPr lang="en" sz="1600" dirty="0">
                <a:latin typeface="Bosch Office Sans" pitchFamily="2" charset="0"/>
              </a:rPr>
              <a:t>	- where from (company)</a:t>
            </a:r>
            <a:br>
              <a:rPr lang="cs-CZ" altLang="cs-CZ" sz="1600" dirty="0">
                <a:latin typeface="Bosch Office Sans" pitchFamily="2" charset="0"/>
              </a:rPr>
            </a:br>
            <a:r>
              <a:rPr lang="en" sz="1600" dirty="0">
                <a:latin typeface="Bosch Office Sans" pitchFamily="2" charset="0"/>
              </a:rPr>
              <a:t>	- place of fire (workshop, department, line …) </a:t>
            </a:r>
            <a:br>
              <a:rPr lang="cs-CZ" altLang="cs-CZ" sz="1600" dirty="0">
                <a:latin typeface="Bosch Office Sans" pitchFamily="2" charset="0"/>
              </a:rPr>
            </a:br>
            <a:r>
              <a:rPr lang="en" sz="1600" dirty="0">
                <a:latin typeface="Bosch Office Sans" pitchFamily="2" charset="0"/>
              </a:rPr>
              <a:t>	- what is in fire</a:t>
            </a:r>
            <a:br>
              <a:rPr lang="cs-CZ" altLang="cs-CZ" sz="1600" dirty="0">
                <a:latin typeface="Bosch Office Sans" pitchFamily="2" charset="0"/>
              </a:rPr>
            </a:br>
            <a:r>
              <a:rPr lang="en" sz="1600" dirty="0">
                <a:latin typeface="Bosch Office Sans" pitchFamily="2" charset="0"/>
              </a:rPr>
              <a:t>	- injured people</a:t>
            </a:r>
            <a:br>
              <a:rPr lang="cs-CZ" altLang="cs-CZ" sz="1600" dirty="0">
                <a:latin typeface="Bosch Office Sans" pitchFamily="2" charset="0"/>
              </a:rPr>
            </a:br>
            <a:r>
              <a:rPr lang="en" sz="1600" dirty="0">
                <a:latin typeface="Bosch Office Sans" pitchFamily="2" charset="0"/>
              </a:rPr>
              <a:t>	- to inform the relevant gatehouse of the exact location of the fire - where to navigate the fire rescue </a:t>
            </a:r>
            <a:r>
              <a:rPr lang="cs-CZ" sz="1600" dirty="0">
                <a:latin typeface="Bosch Office Sans" pitchFamily="2" charset="0"/>
              </a:rPr>
              <a:t>	</a:t>
            </a:r>
            <a:r>
              <a:rPr lang="en" sz="1600" dirty="0">
                <a:latin typeface="Bosch Office Sans" pitchFamily="2" charset="0"/>
              </a:rPr>
              <a:t>service, if</a:t>
            </a:r>
            <a:r>
              <a:rPr lang="cs-CZ" sz="1600" dirty="0">
                <a:latin typeface="Bosch Office Sans" pitchFamily="2" charset="0"/>
              </a:rPr>
              <a:t> </a:t>
            </a:r>
            <a:r>
              <a:rPr lang="en" sz="1600" dirty="0">
                <a:latin typeface="Bosch Office Sans" pitchFamily="2" charset="0"/>
              </a:rPr>
              <a:t>possible</a:t>
            </a:r>
            <a:r>
              <a:rPr lang="cs-CZ" sz="1600" dirty="0">
                <a:latin typeface="Bosch Office Sans" pitchFamily="2" charset="0"/>
              </a:rPr>
              <a:t> </a:t>
            </a:r>
            <a:r>
              <a:rPr lang="en" sz="1600" dirty="0">
                <a:latin typeface="Bosch Office Sans" pitchFamily="2" charset="0"/>
              </a:rPr>
              <a:t>to go to the relevant gateway and wait for the fire rescue service and to take the </a:t>
            </a:r>
            <a:r>
              <a:rPr lang="cs-CZ" sz="1600" dirty="0">
                <a:latin typeface="Bosch Office Sans" pitchFamily="2" charset="0"/>
              </a:rPr>
              <a:t>	</a:t>
            </a:r>
            <a:r>
              <a:rPr lang="en" sz="1600" dirty="0">
                <a:latin typeface="Bosch Office Sans" pitchFamily="2" charset="0"/>
              </a:rPr>
              <a:t>shortest way to the fire </a:t>
            </a:r>
          </a:p>
          <a:p>
            <a:pPr rtl="0">
              <a:lnSpc>
                <a:spcPct val="111000"/>
              </a:lnSpc>
              <a:spcBef>
                <a:spcPct val="0"/>
              </a:spcBef>
              <a:buFontTx/>
              <a:buNone/>
            </a:pPr>
            <a:r>
              <a:rPr lang="en" sz="1600" dirty="0">
                <a:latin typeface="Bosch Office Sans" pitchFamily="2" charset="0"/>
              </a:rPr>
              <a:t>		                      - RBCB  - gateway of the company RBCB “North“ – Emergency situations tel. </a:t>
            </a:r>
            <a:r>
              <a:rPr lang="en" sz="1600" b="1" dirty="0">
                <a:latin typeface="Bosch Office Sans" pitchFamily="2" charset="0"/>
              </a:rPr>
              <a:t>703 824 444 </a:t>
            </a:r>
          </a:p>
          <a:p>
            <a:pPr rtl="0">
              <a:lnSpc>
                <a:spcPct val="111000"/>
              </a:lnSpc>
              <a:spcBef>
                <a:spcPct val="0"/>
              </a:spcBef>
              <a:buFontTx/>
              <a:buNone/>
            </a:pPr>
            <a:r>
              <a:rPr lang="en" sz="1600" dirty="0">
                <a:latin typeface="Bosch Office Sans" pitchFamily="2" charset="0"/>
              </a:rPr>
              <a:t>		                      - Werk 2 - gateway of the company Aspera tel. </a:t>
            </a:r>
            <a:r>
              <a:rPr lang="en" sz="1600" b="1" dirty="0">
                <a:latin typeface="Bosch Office Sans" pitchFamily="2" charset="0"/>
              </a:rPr>
              <a:t>777 442 403</a:t>
            </a:r>
          </a:p>
          <a:p>
            <a:pPr>
              <a:lnSpc>
                <a:spcPct val="111000"/>
              </a:lnSpc>
              <a:spcBef>
                <a:spcPct val="0"/>
              </a:spcBef>
              <a:buNone/>
            </a:pPr>
            <a:r>
              <a:rPr lang="en" sz="1600" dirty="0">
                <a:latin typeface="Bosch Office Sans" pitchFamily="2" charset="0"/>
              </a:rPr>
              <a:t>		                      - </a:t>
            </a:r>
            <a:r>
              <a:rPr lang="cs-CZ" sz="1600" dirty="0">
                <a:latin typeface="Bosch Office Sans" pitchFamily="2" charset="0"/>
              </a:rPr>
              <a:t>Dubičné</a:t>
            </a:r>
            <a:r>
              <a:rPr lang="en" sz="1600" dirty="0">
                <a:latin typeface="Bosch Office Sans" pitchFamily="2" charset="0"/>
              </a:rPr>
              <a:t> - gateway of the company </a:t>
            </a:r>
            <a:r>
              <a:rPr lang="cs-CZ" sz="1600" dirty="0">
                <a:latin typeface="Bosch Office Sans" pitchFamily="2" charset="0"/>
              </a:rPr>
              <a:t>Dubičné</a:t>
            </a:r>
            <a:r>
              <a:rPr lang="en" sz="1600" dirty="0">
                <a:latin typeface="Bosch Office Sans" pitchFamily="2" charset="0"/>
              </a:rPr>
              <a:t> tel. </a:t>
            </a:r>
            <a:r>
              <a:rPr lang="cs-CZ" altLang="cs-CZ" sz="1600" b="1" noProof="1">
                <a:latin typeface="Bosch Office Sans" pitchFamily="2" charset="0"/>
              </a:rPr>
              <a:t>606 796 251</a:t>
            </a:r>
            <a:r>
              <a:rPr lang="en" sz="1600" dirty="0">
                <a:latin typeface="Bosch Office Sans" pitchFamily="2" charset="0"/>
              </a:rPr>
              <a:t>	</a:t>
            </a:r>
          </a:p>
          <a:p>
            <a:pPr rtl="0">
              <a:lnSpc>
                <a:spcPct val="111000"/>
              </a:lnSpc>
              <a:spcBef>
                <a:spcPct val="0"/>
              </a:spcBef>
              <a:buNone/>
            </a:pPr>
            <a:r>
              <a:rPr lang="en" sz="1600" dirty="0">
                <a:latin typeface="Bosch Office Sans" pitchFamily="2" charset="0"/>
              </a:rPr>
              <a:t>		</a:t>
            </a:r>
            <a:endParaRPr lang="cs-CZ" sz="1600" dirty="0">
              <a:latin typeface="Bosch Office Sans" pitchFamily="2" charset="0"/>
            </a:endParaRPr>
          </a:p>
          <a:p>
            <a:pPr rtl="0">
              <a:lnSpc>
                <a:spcPct val="111000"/>
              </a:lnSpc>
              <a:spcBef>
                <a:spcPct val="0"/>
              </a:spcBef>
              <a:buNone/>
            </a:pPr>
            <a:r>
              <a:rPr lang="en" sz="1600" dirty="0">
                <a:latin typeface="Bosch Office Sans" pitchFamily="2" charset="0"/>
              </a:rPr>
              <a:t>	            - to inform the fire rescue service commander upon arrival of the fire rescue service to the place of incident</a:t>
            </a:r>
            <a:endParaRPr lang="de-DE" sz="1600" dirty="0">
              <a:solidFill>
                <a:srgbClr val="000000"/>
              </a:solidFill>
              <a:latin typeface="Bosch Office Sans" pitchFamily="2" charset="0"/>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18</a:t>
            </a:fld>
            <a:endParaRPr lang="de-DE"/>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7.) Alcohol and other intoxicating substances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a:solidFill>
                  <a:srgbClr val="000000"/>
                </a:solidFill>
              </a:rPr>
              <a:t>Alcoholic beverages and other intoxicating substances (e.g., drugs) shall not be brought onto the RBCB. Consumption of alcoholic beverages and other intoxicating substances (e.g., drugs) shall be strictly forbidden in the RBCB.</a:t>
            </a:r>
          </a:p>
          <a:p>
            <a:pPr rtl="0"/>
            <a:endParaRPr lang="cs-CZ" dirty="0">
              <a:solidFill>
                <a:srgbClr val="000000"/>
              </a:solidFill>
            </a:endParaRPr>
          </a:p>
          <a:p>
            <a:pPr rtl="0"/>
            <a:r>
              <a:rPr lang="en"/>
              <a:t>The EC coordinator shall be entitled to ask the authorized representative of the EC or by him authorized person to test use of alcohol and intoxicating substances at work. The EC staff shall be obliged to agree to random testing to detect alcohol or intoxicating substances. Minutes shall be taken about the test; in case of the positive result, the EC staff shall be ordered out of the RBCB premises.</a:t>
            </a:r>
          </a:p>
          <a:p>
            <a:pPr rtl="0">
              <a:buFont typeface="Wingdings 3" panose="05040102010807070707" pitchFamily="18" charset="2"/>
              <a:buChar char=""/>
            </a:pPr>
            <a:endParaRPr lang="cs-CZ" dirty="0">
              <a:solidFill>
                <a:srgbClr val="000000"/>
              </a:solidFill>
            </a:endParaRPr>
          </a:p>
          <a:p>
            <a:pPr rtl="0"/>
            <a:r>
              <a:rPr lang="en" b="1">
                <a:solidFill>
                  <a:srgbClr val="000000"/>
                </a:solidFill>
                <a:latin typeface="Arial"/>
              </a:rPr>
              <a:t>Detection tube availability:</a:t>
            </a:r>
            <a:r>
              <a:rPr lang="en">
                <a:solidFill>
                  <a:srgbClr val="000000"/>
                </a:solidFill>
                <a:latin typeface="Arial"/>
              </a:rPr>
              <a:t>	- gateway north (24 hours a day)</a:t>
            </a:r>
            <a:br>
              <a:rPr lang="cs-CZ" dirty="0">
                <a:solidFill>
                  <a:srgbClr val="000000"/>
                </a:solidFill>
                <a:latin typeface="Arial"/>
              </a:rPr>
            </a:br>
            <a:r>
              <a:rPr lang="en">
                <a:solidFill>
                  <a:srgbClr val="000000"/>
                </a:solidFill>
                <a:latin typeface="Arial"/>
              </a:rPr>
              <a:t>				- RBCB safety officer</a:t>
            </a: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19</a:t>
            </a:fld>
            <a:endParaRPr lang="de-DE"/>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Table of contents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marL="0" indent="0" rtl="0">
              <a:buNone/>
            </a:pPr>
            <a:r>
              <a:rPr lang="en" dirty="0">
                <a:solidFill>
                  <a:srgbClr val="000000"/>
                </a:solidFill>
              </a:rPr>
              <a:t>1.) Legislation			</a:t>
            </a:r>
            <a:r>
              <a:rPr lang="cs-CZ" dirty="0">
                <a:solidFill>
                  <a:srgbClr val="000000"/>
                </a:solidFill>
              </a:rPr>
              <a:t>              </a:t>
            </a:r>
            <a:r>
              <a:rPr lang="en" dirty="0">
                <a:solidFill>
                  <a:srgbClr val="000000"/>
                </a:solidFill>
              </a:rPr>
              <a:t>13.) Ladders</a:t>
            </a:r>
            <a:endParaRPr lang="cs-CZ" dirty="0">
              <a:solidFill>
                <a:srgbClr val="000000"/>
              </a:solidFill>
            </a:endParaRPr>
          </a:p>
          <a:p>
            <a:pPr marL="0" indent="0" rtl="0">
              <a:buNone/>
            </a:pPr>
            <a:r>
              <a:rPr lang="en" dirty="0">
                <a:solidFill>
                  <a:srgbClr val="000000"/>
                </a:solidFill>
              </a:rPr>
              <a:t>2.) Directives for external companies	14.) Lifting equipment</a:t>
            </a:r>
          </a:p>
          <a:p>
            <a:pPr marL="0" indent="0" rtl="0">
              <a:buNone/>
            </a:pPr>
            <a:r>
              <a:rPr lang="en" dirty="0">
                <a:solidFill>
                  <a:srgbClr val="000000"/>
                </a:solidFill>
              </a:rPr>
              <a:t>3.) General requirements		</a:t>
            </a:r>
            <a:r>
              <a:rPr lang="cs-CZ" dirty="0">
                <a:solidFill>
                  <a:srgbClr val="000000"/>
                </a:solidFill>
              </a:rPr>
              <a:t>              </a:t>
            </a:r>
            <a:r>
              <a:rPr lang="en" dirty="0">
                <a:solidFill>
                  <a:srgbClr val="000000"/>
                </a:solidFill>
              </a:rPr>
              <a:t>15.) Lifting equipment </a:t>
            </a:r>
            <a:r>
              <a:rPr lang="cs-CZ" dirty="0">
                <a:solidFill>
                  <a:srgbClr val="000000"/>
                </a:solidFill>
              </a:rPr>
              <a:t>(</a:t>
            </a:r>
            <a:r>
              <a:rPr lang="cs-CZ" dirty="0" err="1">
                <a:solidFill>
                  <a:srgbClr val="000000"/>
                </a:solidFill>
              </a:rPr>
              <a:t>platforms</a:t>
            </a:r>
            <a:r>
              <a:rPr lang="cs-CZ" dirty="0">
                <a:solidFill>
                  <a:srgbClr val="000000"/>
                </a:solidFill>
              </a:rPr>
              <a:t>)</a:t>
            </a:r>
            <a:endParaRPr lang="en" dirty="0">
              <a:solidFill>
                <a:srgbClr val="000000"/>
              </a:solidFill>
            </a:endParaRPr>
          </a:p>
          <a:p>
            <a:pPr marL="0" indent="0" rtl="0">
              <a:buNone/>
            </a:pPr>
            <a:r>
              <a:rPr lang="en" dirty="0">
                <a:solidFill>
                  <a:srgbClr val="000000"/>
                </a:solidFill>
              </a:rPr>
              <a:t>4.) Chemical substances		</a:t>
            </a:r>
            <a:r>
              <a:rPr lang="cs-CZ" dirty="0">
                <a:solidFill>
                  <a:srgbClr val="000000"/>
                </a:solidFill>
              </a:rPr>
              <a:t>              </a:t>
            </a:r>
            <a:r>
              <a:rPr lang="en" dirty="0">
                <a:solidFill>
                  <a:srgbClr val="000000"/>
                </a:solidFill>
              </a:rPr>
              <a:t>16.) Handling of Bulky Loads</a:t>
            </a:r>
            <a:endParaRPr lang="cs-CZ" dirty="0">
              <a:solidFill>
                <a:srgbClr val="000000"/>
              </a:solidFill>
            </a:endParaRPr>
          </a:p>
          <a:p>
            <a:pPr marL="0" indent="0" rtl="0">
              <a:buNone/>
            </a:pPr>
            <a:r>
              <a:rPr lang="en" dirty="0">
                <a:solidFill>
                  <a:srgbClr val="000000"/>
                </a:solidFill>
              </a:rPr>
              <a:t>5.) Wastes			</a:t>
            </a:r>
            <a:r>
              <a:rPr lang="cs-CZ" dirty="0">
                <a:solidFill>
                  <a:srgbClr val="000000"/>
                </a:solidFill>
              </a:rPr>
              <a:t>              </a:t>
            </a:r>
            <a:r>
              <a:rPr lang="en" dirty="0">
                <a:solidFill>
                  <a:srgbClr val="000000"/>
                </a:solidFill>
              </a:rPr>
              <a:t>17.) </a:t>
            </a:r>
            <a:r>
              <a:rPr lang="cs-CZ" dirty="0" err="1">
                <a:solidFill>
                  <a:srgbClr val="000000"/>
                </a:solidFill>
              </a:rPr>
              <a:t>Charging</a:t>
            </a:r>
            <a:r>
              <a:rPr lang="cs-CZ" dirty="0">
                <a:solidFill>
                  <a:srgbClr val="000000"/>
                </a:solidFill>
              </a:rPr>
              <a:t> station</a:t>
            </a:r>
            <a:endParaRPr lang="en" dirty="0">
              <a:solidFill>
                <a:srgbClr val="000000"/>
              </a:solidFill>
            </a:endParaRPr>
          </a:p>
          <a:p>
            <a:pPr marL="0" indent="0" rtl="0">
              <a:buNone/>
            </a:pPr>
            <a:r>
              <a:rPr lang="en" dirty="0">
                <a:solidFill>
                  <a:srgbClr val="000000"/>
                </a:solidFill>
              </a:rPr>
              <a:t>6.) Emergency</a:t>
            </a:r>
            <a:r>
              <a:rPr lang="cs-CZ" dirty="0">
                <a:solidFill>
                  <a:srgbClr val="000000"/>
                </a:solidFill>
              </a:rPr>
              <a:t>			              </a:t>
            </a:r>
            <a:r>
              <a:rPr lang="en" dirty="0">
                <a:solidFill>
                  <a:srgbClr val="000000"/>
                </a:solidFill>
              </a:rPr>
              <a:t>18.) </a:t>
            </a:r>
            <a:r>
              <a:rPr lang="cs-CZ" dirty="0">
                <a:solidFill>
                  <a:srgbClr val="000000"/>
                </a:solidFill>
              </a:rPr>
              <a:t>Works on </a:t>
            </a:r>
            <a:r>
              <a:rPr lang="cs-CZ" dirty="0" err="1">
                <a:solidFill>
                  <a:srgbClr val="000000"/>
                </a:solidFill>
              </a:rPr>
              <a:t>electrical</a:t>
            </a:r>
            <a:r>
              <a:rPr lang="cs-CZ" dirty="0">
                <a:solidFill>
                  <a:srgbClr val="000000"/>
                </a:solidFill>
              </a:rPr>
              <a:t> </a:t>
            </a:r>
            <a:r>
              <a:rPr lang="cs-CZ" dirty="0" err="1">
                <a:solidFill>
                  <a:srgbClr val="000000"/>
                </a:solidFill>
              </a:rPr>
              <a:t>equipment</a:t>
            </a:r>
            <a:r>
              <a:rPr lang="cs-CZ" dirty="0">
                <a:solidFill>
                  <a:srgbClr val="000000"/>
                </a:solidFill>
              </a:rPr>
              <a:t> </a:t>
            </a:r>
          </a:p>
          <a:p>
            <a:pPr marL="0" indent="0" rtl="0">
              <a:buNone/>
            </a:pPr>
            <a:r>
              <a:rPr lang="en" dirty="0">
                <a:solidFill>
                  <a:srgbClr val="000000"/>
                </a:solidFill>
              </a:rPr>
              <a:t>7.) Alcohol</a:t>
            </a:r>
            <a:r>
              <a:rPr lang="cs-CZ" dirty="0">
                <a:solidFill>
                  <a:srgbClr val="000000"/>
                </a:solidFill>
              </a:rPr>
              <a:t>				</a:t>
            </a:r>
            <a:r>
              <a:rPr lang="en" dirty="0">
                <a:solidFill>
                  <a:srgbClr val="000000"/>
                </a:solidFill>
              </a:rPr>
              <a:t>1</a:t>
            </a:r>
            <a:r>
              <a:rPr lang="cs-CZ" dirty="0">
                <a:solidFill>
                  <a:srgbClr val="000000"/>
                </a:solidFill>
              </a:rPr>
              <a:t>9</a:t>
            </a:r>
            <a:r>
              <a:rPr lang="en" dirty="0">
                <a:solidFill>
                  <a:srgbClr val="000000"/>
                </a:solidFill>
              </a:rPr>
              <a:t>.) Explosion hazard premises</a:t>
            </a:r>
            <a:r>
              <a:rPr lang="cs-CZ" dirty="0">
                <a:solidFill>
                  <a:srgbClr val="000000"/>
                </a:solidFill>
              </a:rPr>
              <a:t> - EX</a:t>
            </a:r>
            <a:endParaRPr lang="en" dirty="0">
              <a:solidFill>
                <a:srgbClr val="000000"/>
              </a:solidFill>
            </a:endParaRPr>
          </a:p>
          <a:p>
            <a:pPr marL="0" indent="0" rtl="0">
              <a:buNone/>
            </a:pPr>
            <a:r>
              <a:rPr lang="en" dirty="0">
                <a:solidFill>
                  <a:srgbClr val="000000"/>
                </a:solidFill>
              </a:rPr>
              <a:t>8.) Personal protective equipment</a:t>
            </a:r>
          </a:p>
          <a:p>
            <a:pPr marL="0" indent="0" rtl="0">
              <a:buNone/>
            </a:pPr>
            <a:r>
              <a:rPr lang="en" dirty="0">
                <a:solidFill>
                  <a:srgbClr val="000000"/>
                </a:solidFill>
              </a:rPr>
              <a:t>9.) Work accidents</a:t>
            </a:r>
          </a:p>
          <a:p>
            <a:pPr marL="0" indent="0" rtl="0">
              <a:buNone/>
            </a:pPr>
            <a:r>
              <a:rPr lang="en" dirty="0">
                <a:solidFill>
                  <a:srgbClr val="000000"/>
                </a:solidFill>
              </a:rPr>
              <a:t>10.) Medicine cabinets</a:t>
            </a:r>
          </a:p>
          <a:p>
            <a:pPr marL="0" indent="0" rtl="0">
              <a:buNone/>
            </a:pPr>
            <a:r>
              <a:rPr lang="en" dirty="0">
                <a:solidFill>
                  <a:srgbClr val="000000"/>
                </a:solidFill>
              </a:rPr>
              <a:t>11.) Traffic Operating Rules</a:t>
            </a:r>
          </a:p>
          <a:p>
            <a:pPr marL="0" indent="0" rtl="0">
              <a:buNone/>
            </a:pPr>
            <a:r>
              <a:rPr lang="en" dirty="0">
                <a:solidFill>
                  <a:srgbClr val="000000"/>
                </a:solidFill>
              </a:rPr>
              <a:t>12.) Works at height</a:t>
            </a: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a:t>
            </a:fld>
            <a:endParaRPr lang="de-DE"/>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8.) Personal protective equipment</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cs-CZ" dirty="0" err="1">
                <a:solidFill>
                  <a:srgbClr val="000000"/>
                </a:solidFill>
              </a:rPr>
              <a:t>During</a:t>
            </a:r>
            <a:r>
              <a:rPr lang="cs-CZ" dirty="0">
                <a:solidFill>
                  <a:srgbClr val="000000"/>
                </a:solidFill>
              </a:rPr>
              <a:t> </a:t>
            </a:r>
            <a:r>
              <a:rPr lang="cs-CZ" dirty="0" err="1">
                <a:solidFill>
                  <a:srgbClr val="000000"/>
                </a:solidFill>
              </a:rPr>
              <a:t>work</a:t>
            </a:r>
            <a:r>
              <a:rPr lang="cs-CZ" dirty="0">
                <a:solidFill>
                  <a:srgbClr val="000000"/>
                </a:solidFill>
              </a:rPr>
              <a:t> use </a:t>
            </a:r>
            <a:r>
              <a:rPr lang="cs-CZ" dirty="0" err="1">
                <a:solidFill>
                  <a:srgbClr val="000000"/>
                </a:solidFill>
              </a:rPr>
              <a:t>prescribe</a:t>
            </a:r>
            <a:r>
              <a:rPr lang="cs-CZ" dirty="0">
                <a:solidFill>
                  <a:srgbClr val="000000"/>
                </a:solidFill>
              </a:rPr>
              <a:t> </a:t>
            </a:r>
            <a:r>
              <a:rPr lang="cs-CZ" dirty="0" err="1">
                <a:solidFill>
                  <a:srgbClr val="000000"/>
                </a:solidFill>
              </a:rPr>
              <a:t>personal</a:t>
            </a:r>
            <a:r>
              <a:rPr lang="cs-CZ" dirty="0">
                <a:solidFill>
                  <a:srgbClr val="000000"/>
                </a:solidFill>
              </a:rPr>
              <a:t> </a:t>
            </a:r>
            <a:r>
              <a:rPr lang="cs-CZ" dirty="0" err="1">
                <a:solidFill>
                  <a:srgbClr val="000000"/>
                </a:solidFill>
              </a:rPr>
              <a:t>protective</a:t>
            </a:r>
            <a:r>
              <a:rPr lang="cs-CZ" dirty="0">
                <a:solidFill>
                  <a:srgbClr val="000000"/>
                </a:solidFill>
              </a:rPr>
              <a:t> </a:t>
            </a:r>
            <a:r>
              <a:rPr lang="cs-CZ" dirty="0" err="1">
                <a:solidFill>
                  <a:srgbClr val="000000"/>
                </a:solidFill>
              </a:rPr>
              <a:t>equipment</a:t>
            </a:r>
            <a:r>
              <a:rPr lang="cs-CZ" dirty="0">
                <a:solidFill>
                  <a:srgbClr val="000000"/>
                </a:solidFill>
              </a:rPr>
              <a:t>.</a:t>
            </a:r>
          </a:p>
          <a:p>
            <a:pPr rtl="0"/>
            <a:r>
              <a:rPr lang="en" dirty="0">
                <a:solidFill>
                  <a:srgbClr val="000000"/>
                </a:solidFill>
              </a:rPr>
              <a:t>Persons moving within production premises or nearby (such as laboratories, service workshops, warehouses etc.) shall wear prescribed occupational footware, min. category O1 according to ČSN EN ISO 20347</a:t>
            </a:r>
            <a:r>
              <a:rPr lang="cs-CZ" dirty="0">
                <a:solidFill>
                  <a:srgbClr val="000000"/>
                </a:solidFill>
              </a:rPr>
              <a:t> ed.2</a:t>
            </a:r>
            <a:r>
              <a:rPr lang="en" dirty="0">
                <a:solidFill>
                  <a:srgbClr val="000000"/>
                </a:solidFill>
              </a:rPr>
              <a:t> (fully enclosed heel, closed-toe cap, and antistatic properties)</a:t>
            </a:r>
            <a:r>
              <a:rPr lang="cs-CZ" dirty="0">
                <a:solidFill>
                  <a:srgbClr val="000000"/>
                </a:solidFill>
              </a:rPr>
              <a:t> </a:t>
            </a:r>
            <a:r>
              <a:rPr lang="cs-CZ" dirty="0" err="1">
                <a:solidFill>
                  <a:srgbClr val="000000"/>
                </a:solidFill>
              </a:rPr>
              <a:t>among</a:t>
            </a:r>
            <a:r>
              <a:rPr lang="cs-CZ" dirty="0">
                <a:solidFill>
                  <a:srgbClr val="000000"/>
                </a:solidFill>
              </a:rPr>
              <a:t> </a:t>
            </a:r>
            <a:r>
              <a:rPr lang="cs-CZ" dirty="0" err="1">
                <a:solidFill>
                  <a:srgbClr val="000000"/>
                </a:solidFill>
              </a:rPr>
              <a:t>the</a:t>
            </a:r>
            <a:r>
              <a:rPr lang="cs-CZ" dirty="0">
                <a:solidFill>
                  <a:srgbClr val="000000"/>
                </a:solidFill>
              </a:rPr>
              <a:t> </a:t>
            </a:r>
            <a:r>
              <a:rPr lang="cs-CZ" dirty="0" err="1">
                <a:solidFill>
                  <a:srgbClr val="000000"/>
                </a:solidFill>
              </a:rPr>
              <a:t>others</a:t>
            </a:r>
            <a:r>
              <a:rPr lang="en" dirty="0">
                <a:solidFill>
                  <a:srgbClr val="000000"/>
                </a:solidFill>
              </a:rPr>
              <a:t>. </a:t>
            </a: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20</a:t>
            </a:fld>
            <a:endParaRPr lang="de-DE"/>
          </a:p>
        </p:txBody>
      </p:sp>
      <p:pic>
        <p:nvPicPr>
          <p:cNvPr id="4" name="Picture 1">
            <a:extLst>
              <a:ext uri="{FF2B5EF4-FFF2-40B4-BE49-F238E27FC236}">
                <a16:creationId xmlns:a16="http://schemas.microsoft.com/office/drawing/2014/main" id="{00000000-0008-0000-0700-000006210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588" y="2670380"/>
            <a:ext cx="2677297" cy="220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9.) Work accidents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rPr>
              <a:t>The EC employee shall report his work accident or witnessed work accident to his employer and HSE (for instance, via the EC coordinator), provided that such work accident has happened in the RBCB premises.</a:t>
            </a:r>
          </a:p>
          <a:p>
            <a:pPr marL="0" indent="0" rtl="0">
              <a:buNone/>
            </a:pPr>
            <a:r>
              <a:rPr lang="en" dirty="0">
                <a:solidFill>
                  <a:srgbClr val="000000"/>
                </a:solidFill>
              </a:rPr>
              <a:t> </a:t>
            </a:r>
          </a:p>
          <a:p>
            <a:pPr rtl="0"/>
            <a:r>
              <a:rPr lang="en" dirty="0">
                <a:solidFill>
                  <a:srgbClr val="000000"/>
                </a:solidFill>
              </a:rPr>
              <a:t>Subsequently, the external company shall solve its work accident independently, see §105 Labour Code</a:t>
            </a:r>
            <a:r>
              <a:rPr lang="cs-CZ" dirty="0">
                <a:solidFill>
                  <a:srgbClr val="000000"/>
                </a:solidFill>
              </a:rPr>
              <a:t> </a:t>
            </a:r>
            <a:r>
              <a:rPr lang="cs-CZ" dirty="0">
                <a:solidFill>
                  <a:srgbClr val="000000"/>
                </a:solidFill>
                <a:latin typeface="Arial CE"/>
              </a:rPr>
              <a:t>No. 262/2006 </a:t>
            </a:r>
            <a:r>
              <a:rPr lang="cs-CZ" dirty="0" err="1">
                <a:solidFill>
                  <a:srgbClr val="000000"/>
                </a:solidFill>
                <a:latin typeface="Arial CE"/>
              </a:rPr>
              <a:t>Coll</a:t>
            </a:r>
            <a:r>
              <a:rPr lang="en" dirty="0">
                <a:solidFill>
                  <a:srgbClr val="000000"/>
                </a:solidFill>
              </a:rPr>
              <a:t>. </a:t>
            </a:r>
          </a:p>
          <a:p>
            <a:pPr rtl="0">
              <a:buFont typeface="Wingdings 3" panose="05040102010807070707" pitchFamily="18" charset="2"/>
              <a:buChar char=""/>
            </a:pPr>
            <a:endParaRPr lang="cs-CZ" dirty="0">
              <a:solidFill>
                <a:srgbClr val="000000"/>
              </a:solidFill>
            </a:endParaRPr>
          </a:p>
          <a:p>
            <a:pPr rtl="0"/>
            <a:r>
              <a:rPr lang="en" dirty="0">
                <a:solidFill>
                  <a:srgbClr val="000000"/>
                </a:solidFill>
              </a:rPr>
              <a:t>The RBCB shall assist in investigating such accident - contact person: </a:t>
            </a:r>
          </a:p>
          <a:p>
            <a:pPr marL="0" indent="0" rtl="0">
              <a:buNone/>
            </a:pPr>
            <a:r>
              <a:rPr lang="en" dirty="0">
                <a:solidFill>
                  <a:srgbClr val="000000"/>
                </a:solidFill>
              </a:rPr>
              <a:t>			Soukup Petr RBCB/HSE</a:t>
            </a:r>
          </a:p>
          <a:p>
            <a:pPr marL="0" indent="0" rtl="0">
              <a:buNone/>
            </a:pPr>
            <a:endParaRPr lang="cs-CZ" dirty="0">
              <a:solidFill>
                <a:srgbClr val="000000"/>
              </a:solidFill>
            </a:endParaRPr>
          </a:p>
          <a:p>
            <a:pPr rtl="0"/>
            <a:r>
              <a:rPr lang="en" b="1" dirty="0">
                <a:solidFill>
                  <a:srgbClr val="000000"/>
                </a:solidFill>
              </a:rPr>
              <a:t>ATTENTION important! Do not change conditions at the place of accident! </a:t>
            </a:r>
            <a:endParaRPr lang="cs-CZ" b="1"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21</a:t>
            </a:fld>
            <a:endParaRPr lang="de-DE"/>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10.) Medicine cabinets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a:solidFill>
                  <a:srgbClr val="000000"/>
                </a:solidFill>
              </a:rPr>
              <a:t>If the EC has a regular place of work at the RBCB, such workplace shall be equipped with the medicine cabinet.</a:t>
            </a:r>
          </a:p>
          <a:p>
            <a:pPr rtl="0"/>
            <a:endParaRPr lang="cs-CZ" dirty="0">
              <a:solidFill>
                <a:srgbClr val="000000"/>
              </a:solidFill>
            </a:endParaRPr>
          </a:p>
          <a:p>
            <a:pPr rtl="0"/>
            <a:r>
              <a:rPr lang="en">
                <a:solidFill>
                  <a:srgbClr val="000000"/>
                </a:solidFill>
              </a:rPr>
              <a:t>The EC shall decide on contents of the medicine cabinet depending on the risk assessment.</a:t>
            </a:r>
          </a:p>
          <a:p>
            <a:pPr marL="0" indent="0" rtl="0">
              <a:buNone/>
            </a:pPr>
            <a:r>
              <a:rPr lang="en">
                <a:solidFill>
                  <a:srgbClr val="000000"/>
                </a:solidFill>
              </a:rPr>
              <a:t> </a:t>
            </a:r>
          </a:p>
          <a:p>
            <a:pPr rtl="0"/>
            <a:r>
              <a:rPr lang="en">
                <a:solidFill>
                  <a:srgbClr val="000000"/>
                </a:solidFill>
              </a:rPr>
              <a:t>The medicine cabinet shall not contain material after the expiration date, bandage materials shall be sterile. </a:t>
            </a:r>
            <a:endParaRPr lang="cs-CZ"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22</a:t>
            </a:fld>
            <a:endParaRPr lang="de-DE"/>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11.) </a:t>
            </a:r>
            <a:r>
              <a:rPr lang="en" dirty="0"/>
              <a:t>Traffic Operating Rules</a:t>
            </a:r>
            <a:endParaRPr lang="de-DE" dirty="0"/>
          </a:p>
        </p:txBody>
      </p:sp>
      <p:sp>
        <p:nvSpPr>
          <p:cNvPr id="10" name="Zástupný symbol pro obsah 9"/>
          <p:cNvSpPr>
            <a:spLocks noGrp="1"/>
          </p:cNvSpPr>
          <p:nvPr>
            <p:ph idx="1"/>
            <p:custDataLst>
              <p:tags r:id="rId5"/>
            </p:custDataLst>
          </p:nvPr>
        </p:nvSpPr>
        <p:spPr>
          <a:xfrm>
            <a:off x="259200" y="1166931"/>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sz="1600" dirty="0">
                <a:solidFill>
                  <a:srgbClr val="000000"/>
                </a:solidFill>
                <a:latin typeface="Arial"/>
              </a:rPr>
              <a:t>“RBCB Traffic Operating Rules” shall be followed unconditionally - traffic rules shall be followed and all users of roads in the EBCB shall be obliged to comply with these rules, safety and traffic signs, traffic light (the EF coordinator shall explain functions of the traffic light), signals, tables and to maintain discipline.</a:t>
            </a:r>
          </a:p>
          <a:p>
            <a:pPr rtl="0"/>
            <a:r>
              <a:rPr lang="en" sz="1600" dirty="0">
                <a:solidFill>
                  <a:srgbClr val="000000"/>
                </a:solidFill>
                <a:latin typeface="Arial"/>
              </a:rPr>
              <a:t>All means of transport (bicycles, </a:t>
            </a:r>
            <a:r>
              <a:rPr lang="cs-CZ" sz="1600" dirty="0">
                <a:solidFill>
                  <a:srgbClr val="000000"/>
                </a:solidFill>
                <a:latin typeface="Arial"/>
              </a:rPr>
              <a:t>transport </a:t>
            </a:r>
            <a:r>
              <a:rPr lang="cs-CZ" sz="1600" dirty="0" err="1">
                <a:solidFill>
                  <a:srgbClr val="000000"/>
                </a:solidFill>
                <a:latin typeface="Arial"/>
              </a:rPr>
              <a:t>carts</a:t>
            </a:r>
            <a:r>
              <a:rPr lang="cs-CZ" sz="1600" dirty="0">
                <a:solidFill>
                  <a:srgbClr val="000000"/>
                </a:solidFill>
                <a:latin typeface="Arial"/>
              </a:rPr>
              <a:t> (AMR), </a:t>
            </a:r>
            <a:r>
              <a:rPr lang="en" sz="1600" dirty="0">
                <a:solidFill>
                  <a:srgbClr val="000000"/>
                </a:solidFill>
                <a:latin typeface="Arial"/>
              </a:rPr>
              <a:t>high-lift trucks and pull carts, carriages, personal cars and trucks etc.) shall comply with technical requirements laid down by the legislation of the Czech Republic.</a:t>
            </a:r>
            <a:endParaRPr lang="cs-CZ" sz="1600" dirty="0">
              <a:solidFill>
                <a:srgbClr val="000000"/>
              </a:solidFill>
              <a:latin typeface="Arial"/>
            </a:endParaRPr>
          </a:p>
          <a:p>
            <a:pPr rtl="0"/>
            <a:r>
              <a:rPr lang="cs-CZ" sz="1600" dirty="0" err="1">
                <a:solidFill>
                  <a:srgbClr val="000000"/>
                </a:solidFill>
                <a:latin typeface="Arial"/>
              </a:rPr>
              <a:t>Evaluate</a:t>
            </a:r>
            <a:r>
              <a:rPr lang="cs-CZ" sz="1600" dirty="0">
                <a:solidFill>
                  <a:srgbClr val="000000"/>
                </a:solidFill>
                <a:latin typeface="Arial"/>
              </a:rPr>
              <a:t> </a:t>
            </a:r>
            <a:r>
              <a:rPr lang="cs-CZ" sz="1600" dirty="0" err="1">
                <a:solidFill>
                  <a:srgbClr val="000000"/>
                </a:solidFill>
                <a:latin typeface="Arial"/>
              </a:rPr>
              <a:t>risks</a:t>
            </a:r>
            <a:r>
              <a:rPr lang="cs-CZ" sz="1600" dirty="0">
                <a:solidFill>
                  <a:srgbClr val="000000"/>
                </a:solidFill>
                <a:latin typeface="Arial"/>
              </a:rPr>
              <a:t> - </a:t>
            </a:r>
            <a:r>
              <a:rPr lang="cs-CZ" sz="1600" dirty="0" err="1">
                <a:solidFill>
                  <a:srgbClr val="000000"/>
                </a:solidFill>
                <a:latin typeface="Arial"/>
              </a:rPr>
              <a:t>inform</a:t>
            </a:r>
            <a:r>
              <a:rPr lang="cs-CZ" sz="1600" dirty="0">
                <a:solidFill>
                  <a:srgbClr val="000000"/>
                </a:solidFill>
                <a:latin typeface="Arial"/>
              </a:rPr>
              <a:t> </a:t>
            </a:r>
            <a:r>
              <a:rPr lang="cs-CZ" sz="1600" dirty="0" err="1">
                <a:solidFill>
                  <a:srgbClr val="000000"/>
                </a:solidFill>
                <a:latin typeface="Arial"/>
              </a:rPr>
              <a:t>other</a:t>
            </a:r>
            <a:r>
              <a:rPr lang="cs-CZ" sz="1600" dirty="0">
                <a:solidFill>
                  <a:srgbClr val="000000"/>
                </a:solidFill>
                <a:latin typeface="Arial"/>
              </a:rPr>
              <a:t> department, </a:t>
            </a:r>
            <a:r>
              <a:rPr lang="cs-CZ" sz="1600" dirty="0" err="1">
                <a:solidFill>
                  <a:srgbClr val="000000"/>
                </a:solidFill>
                <a:latin typeface="Arial"/>
              </a:rPr>
              <a:t>border</a:t>
            </a:r>
            <a:r>
              <a:rPr lang="cs-CZ" sz="1600" dirty="0">
                <a:solidFill>
                  <a:srgbClr val="000000"/>
                </a:solidFill>
                <a:latin typeface="Arial"/>
              </a:rPr>
              <a:t> </a:t>
            </a:r>
            <a:r>
              <a:rPr lang="cs-CZ" sz="1600" dirty="0" err="1">
                <a:solidFill>
                  <a:srgbClr val="000000"/>
                </a:solidFill>
                <a:latin typeface="Arial"/>
              </a:rPr>
              <a:t>space</a:t>
            </a:r>
            <a:r>
              <a:rPr lang="cs-CZ" sz="1600" dirty="0">
                <a:solidFill>
                  <a:srgbClr val="000000"/>
                </a:solidFill>
                <a:latin typeface="Arial"/>
              </a:rPr>
              <a:t>, </a:t>
            </a:r>
            <a:r>
              <a:rPr lang="cs-CZ" sz="1600" dirty="0" err="1">
                <a:solidFill>
                  <a:srgbClr val="000000"/>
                </a:solidFill>
                <a:latin typeface="Arial"/>
              </a:rPr>
              <a:t>wear</a:t>
            </a:r>
            <a:r>
              <a:rPr lang="cs-CZ" sz="1600" dirty="0">
                <a:solidFill>
                  <a:srgbClr val="000000"/>
                </a:solidFill>
                <a:latin typeface="Arial"/>
              </a:rPr>
              <a:t> </a:t>
            </a:r>
            <a:r>
              <a:rPr lang="cs-CZ" sz="1600" dirty="0" err="1">
                <a:solidFill>
                  <a:srgbClr val="000000"/>
                </a:solidFill>
                <a:latin typeface="Arial"/>
              </a:rPr>
              <a:t>warning</a:t>
            </a:r>
            <a:r>
              <a:rPr lang="cs-CZ" sz="1600" dirty="0">
                <a:solidFill>
                  <a:srgbClr val="000000"/>
                </a:solidFill>
                <a:latin typeface="Arial"/>
              </a:rPr>
              <a:t> </a:t>
            </a:r>
            <a:r>
              <a:rPr lang="cs-CZ" sz="1600" dirty="0" err="1">
                <a:solidFill>
                  <a:srgbClr val="000000"/>
                </a:solidFill>
                <a:latin typeface="Arial"/>
              </a:rPr>
              <a:t>vests</a:t>
            </a:r>
            <a:r>
              <a:rPr lang="cs-CZ" sz="1600" dirty="0">
                <a:solidFill>
                  <a:srgbClr val="000000"/>
                </a:solidFill>
                <a:latin typeface="Arial"/>
              </a:rPr>
              <a:t>, </a:t>
            </a:r>
            <a:r>
              <a:rPr lang="cs-CZ" sz="1600" dirty="0" err="1">
                <a:solidFill>
                  <a:srgbClr val="000000"/>
                </a:solidFill>
                <a:latin typeface="Arial"/>
              </a:rPr>
              <a:t>etc</a:t>
            </a:r>
            <a:r>
              <a:rPr lang="cs-CZ" sz="1600" dirty="0">
                <a:solidFill>
                  <a:srgbClr val="000000"/>
                </a:solidFill>
                <a:latin typeface="Arial"/>
              </a:rPr>
              <a:t>. </a:t>
            </a:r>
            <a:endParaRPr lang="en" sz="1600" dirty="0">
              <a:solidFill>
                <a:srgbClr val="000000"/>
              </a:solidFill>
              <a:latin typeface="Arial"/>
            </a:endParaRPr>
          </a:p>
          <a:p>
            <a:pPr rtl="0"/>
            <a:r>
              <a:rPr lang="en" sz="1600" b="1" dirty="0">
                <a:solidFill>
                  <a:srgbClr val="000000"/>
                </a:solidFill>
                <a:latin typeface="Arial"/>
              </a:rPr>
              <a:t>Walking:</a:t>
            </a:r>
          </a:p>
          <a:p>
            <a:pPr lvl="1" rtl="0">
              <a:buFont typeface="Wingdings 3" panose="05040102010807070707" pitchFamily="18" charset="2"/>
              <a:buChar char=""/>
            </a:pPr>
            <a:r>
              <a:rPr lang="en" dirty="0">
                <a:solidFill>
                  <a:srgbClr val="000000"/>
                </a:solidFill>
                <a:latin typeface="Arial"/>
              </a:rPr>
              <a:t>Always use pedestrian paths (pavements, zebra crossings and marked trails in the workshops).</a:t>
            </a:r>
          </a:p>
          <a:p>
            <a:pPr marL="251982" lvl="1" indent="-251982" rtl="0">
              <a:lnSpc>
                <a:spcPct val="107000"/>
              </a:lnSpc>
            </a:pPr>
            <a:r>
              <a:rPr lang="en" b="1" dirty="0">
                <a:solidFill>
                  <a:srgbClr val="000000"/>
                </a:solidFill>
                <a:latin typeface="Arial"/>
              </a:rPr>
              <a:t>Driving:</a:t>
            </a:r>
          </a:p>
          <a:p>
            <a:pPr lvl="1" rtl="0">
              <a:buFont typeface="Wingdings 3" panose="05040102010807070707" pitchFamily="18" charset="2"/>
              <a:buChar char=""/>
            </a:pPr>
            <a:r>
              <a:rPr lang="en" dirty="0">
                <a:solidFill>
                  <a:srgbClr val="000000"/>
                </a:solidFill>
                <a:latin typeface="Arial"/>
              </a:rPr>
              <a:t>Comply with speed limits (25 km/h outdoors</a:t>
            </a:r>
            <a:r>
              <a:rPr lang="cs-CZ" dirty="0">
                <a:solidFill>
                  <a:srgbClr val="000000"/>
                </a:solidFill>
                <a:latin typeface="Arial"/>
              </a:rPr>
              <a:t>, 5 km/h </a:t>
            </a:r>
            <a:r>
              <a:rPr lang="cs-CZ" dirty="0" err="1">
                <a:solidFill>
                  <a:srgbClr val="000000"/>
                </a:solidFill>
                <a:latin typeface="Arial"/>
              </a:rPr>
              <a:t>indoors</a:t>
            </a:r>
            <a:r>
              <a:rPr lang="en" dirty="0">
                <a:solidFill>
                  <a:srgbClr val="000000"/>
                </a:solidFill>
                <a:latin typeface="Arial"/>
              </a:rPr>
              <a:t>).</a:t>
            </a:r>
          </a:p>
          <a:p>
            <a:pPr lvl="1" rtl="0">
              <a:buFont typeface="Wingdings 3" panose="05040102010807070707" pitchFamily="18" charset="2"/>
              <a:buChar char=""/>
            </a:pPr>
            <a:r>
              <a:rPr lang="en" dirty="0">
                <a:solidFill>
                  <a:srgbClr val="000000"/>
                </a:solidFill>
                <a:latin typeface="Arial"/>
              </a:rPr>
              <a:t>Comply with parking prohibition outside reserved places (information at the RBCB gateway).</a:t>
            </a:r>
          </a:p>
          <a:p>
            <a:pPr lvl="1" rtl="0">
              <a:buFont typeface="Wingdings 3" panose="05040102010807070707" pitchFamily="18" charset="2"/>
              <a:buChar char=""/>
            </a:pPr>
            <a:r>
              <a:rPr lang="en" dirty="0">
                <a:solidFill>
                  <a:srgbClr val="000000"/>
                </a:solidFill>
                <a:latin typeface="Arial"/>
              </a:rPr>
              <a:t>Comply with no stopping rule in the entire premises of the RBCB except for loading/unloading only for the time necessary. However, even in this case vehicles shall not obstruct passage of other vehicles or pedestrians.</a:t>
            </a:r>
          </a:p>
          <a:p>
            <a:pPr lvl="1" rtl="0">
              <a:buFont typeface="Wingdings 3" panose="05040102010807070707" pitchFamily="18" charset="2"/>
              <a:buChar char=""/>
            </a:pPr>
            <a:r>
              <a:rPr lang="en" dirty="0">
                <a:solidFill>
                  <a:srgbClr val="000000"/>
                </a:solidFill>
                <a:latin typeface="Arial"/>
              </a:rPr>
              <a:t>Comply with ban to drive all transport means along green lines in the workshops.</a:t>
            </a:r>
            <a:br>
              <a:rPr lang="cs-CZ" dirty="0">
                <a:solidFill>
                  <a:srgbClr val="000000"/>
                </a:solidFill>
                <a:latin typeface="Arial"/>
              </a:rPr>
            </a:br>
            <a:endParaRPr lang="de-DE" dirty="0">
              <a:solidFill>
                <a:srgbClr val="000000"/>
              </a:solidFill>
              <a:latin typeface="Aria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23</a:t>
            </a:fld>
            <a:endParaRPr lang="de-DE"/>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7900" y="833533"/>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dirty="0">
                <a:solidFill>
                  <a:srgbClr val="000000"/>
                </a:solidFill>
                <a:latin typeface="Arial"/>
              </a:rPr>
              <a:t>Attention:</a:t>
            </a:r>
          </a:p>
          <a:p>
            <a:pPr lvl="1" rtl="0">
              <a:buFont typeface="Wingdings 3" panose="05040102010807070707" pitchFamily="18" charset="2"/>
              <a:buChar char=""/>
            </a:pPr>
            <a:r>
              <a:rPr lang="en" dirty="0">
                <a:solidFill>
                  <a:srgbClr val="000000"/>
                </a:solidFill>
                <a:latin typeface="Arial"/>
              </a:rPr>
              <a:t>Roads</a:t>
            </a:r>
            <a:r>
              <a:rPr lang="cs-CZ" dirty="0">
                <a:solidFill>
                  <a:srgbClr val="000000"/>
                </a:solidFill>
                <a:latin typeface="Arial"/>
              </a:rPr>
              <a:t> </a:t>
            </a:r>
            <a:r>
              <a:rPr lang="cs-CZ" dirty="0" err="1">
                <a:solidFill>
                  <a:srgbClr val="000000"/>
                </a:solidFill>
                <a:latin typeface="Arial"/>
              </a:rPr>
              <a:t>outside</a:t>
            </a:r>
            <a:r>
              <a:rPr lang="en" dirty="0">
                <a:solidFill>
                  <a:srgbClr val="000000"/>
                </a:solidFill>
                <a:latin typeface="Arial"/>
              </a:rPr>
              <a:t> in the RBCB shall be one-way roads; however, this shall not apply to high-lift trucks and train.</a:t>
            </a:r>
          </a:p>
          <a:p>
            <a:pPr lvl="1" rtl="0">
              <a:buFont typeface="Wingdings 3" panose="05040102010807070707" pitchFamily="18" charset="2"/>
              <a:buChar char=""/>
            </a:pPr>
            <a:r>
              <a:rPr lang="en" dirty="0">
                <a:solidFill>
                  <a:srgbClr val="000000"/>
                </a:solidFill>
                <a:latin typeface="Arial"/>
              </a:rPr>
              <a:t>Pedestrians shall have right of way on zebra crossings and pavements; however, high-lift trucks and pull carts shall have absolute priority in the workshops.</a:t>
            </a:r>
          </a:p>
          <a:p>
            <a:pPr lvl="1" rtl="0">
              <a:buFont typeface="Wingdings 3" panose="05040102010807070707" pitchFamily="18" charset="2"/>
              <a:buChar char=""/>
            </a:pPr>
            <a:r>
              <a:rPr lang="en" dirty="0">
                <a:solidFill>
                  <a:srgbClr val="000000"/>
                </a:solidFill>
                <a:latin typeface="Arial"/>
              </a:rPr>
              <a:t>EC vehicles shall be visibly identified in the prescribed manner - access permit (parking card) shall be visibly placed on the vehicle dashboard.</a:t>
            </a:r>
          </a:p>
          <a:p>
            <a:pPr lvl="1" rtl="0">
              <a:buFont typeface="Wingdings 3" panose="05040102010807070707" pitchFamily="18" charset="2"/>
              <a:buChar char=""/>
            </a:pPr>
            <a:r>
              <a:rPr lang="en" dirty="0">
                <a:solidFill>
                  <a:srgbClr val="000000"/>
                </a:solidFill>
              </a:rPr>
              <a:t>Drivers of transport means shall be professionally qualified to operate such means, shall not smoke, shall not use telephone while driving and shall secure transport means against misuse by an unauthorized person</a:t>
            </a:r>
            <a:r>
              <a:rPr lang="cs-CZ" dirty="0">
                <a:solidFill>
                  <a:srgbClr val="000000"/>
                </a:solidFill>
              </a:rPr>
              <a:t>/ </a:t>
            </a:r>
            <a:r>
              <a:rPr lang="cs-CZ" dirty="0" err="1">
                <a:solidFill>
                  <a:srgbClr val="000000"/>
                </a:solidFill>
              </a:rPr>
              <a:t>againts</a:t>
            </a:r>
            <a:r>
              <a:rPr lang="cs-CZ" dirty="0">
                <a:solidFill>
                  <a:srgbClr val="000000"/>
                </a:solidFill>
              </a:rPr>
              <a:t> </a:t>
            </a:r>
            <a:r>
              <a:rPr lang="cs-CZ" dirty="0" err="1">
                <a:solidFill>
                  <a:srgbClr val="000000"/>
                </a:solidFill>
              </a:rPr>
              <a:t>spontaneous</a:t>
            </a:r>
            <a:r>
              <a:rPr lang="cs-CZ" dirty="0">
                <a:solidFill>
                  <a:srgbClr val="000000"/>
                </a:solidFill>
              </a:rPr>
              <a:t> </a:t>
            </a:r>
            <a:r>
              <a:rPr lang="cs-CZ" dirty="0" err="1">
                <a:solidFill>
                  <a:srgbClr val="000000"/>
                </a:solidFill>
              </a:rPr>
              <a:t>movement</a:t>
            </a:r>
            <a:r>
              <a:rPr lang="en" dirty="0">
                <a:solidFill>
                  <a:srgbClr val="000000"/>
                </a:solidFill>
              </a:rPr>
              <a:t>.</a:t>
            </a:r>
          </a:p>
          <a:p>
            <a:pPr lvl="1" rtl="0">
              <a:buFont typeface="Wingdings 3" panose="05040102010807070707" pitchFamily="18" charset="2"/>
              <a:buChar char=""/>
            </a:pPr>
            <a:r>
              <a:rPr lang="en" dirty="0">
                <a:solidFill>
                  <a:srgbClr val="000000"/>
                </a:solidFill>
                <a:latin typeface="Arial"/>
              </a:rPr>
              <a:t>High-lift trucks, pull carts and platforms </a:t>
            </a:r>
            <a:r>
              <a:rPr lang="en" dirty="0">
                <a:solidFill>
                  <a:srgbClr val="000000"/>
                </a:solidFill>
              </a:rPr>
              <a:t>of the external company shall be affixed with the name of the company.</a:t>
            </a:r>
            <a:endParaRPr lang="cs-CZ" dirty="0">
              <a:solidFill>
                <a:srgbClr val="000000"/>
              </a:solidFill>
            </a:endParaRPr>
          </a:p>
          <a:p>
            <a:pPr lvl="1">
              <a:buFont typeface="Wingdings 3" panose="05040102010807070707" pitchFamily="18" charset="2"/>
              <a:buChar char=""/>
            </a:pPr>
            <a:r>
              <a:rPr lang="en" dirty="0">
                <a:solidFill>
                  <a:srgbClr val="000000"/>
                </a:solidFill>
                <a:latin typeface="Arial"/>
              </a:rPr>
              <a:t>The “RBCB Traffic Operating Rules” shall not apply to special vehicles (</a:t>
            </a:r>
            <a:r>
              <a:rPr lang="cs-CZ" dirty="0">
                <a:solidFill>
                  <a:srgbClr val="000000"/>
                </a:solidFill>
                <a:latin typeface="Arial"/>
              </a:rPr>
              <a:t>IRS - </a:t>
            </a:r>
            <a:r>
              <a:rPr lang="en" dirty="0">
                <a:solidFill>
                  <a:srgbClr val="000000"/>
                </a:solidFill>
                <a:latin typeface="Arial"/>
              </a:rPr>
              <a:t>fire fighters, first aid ambulances and police).</a:t>
            </a:r>
            <a:endParaRPr lang="cs-CZ" dirty="0">
              <a:solidFill>
                <a:srgbClr val="000000"/>
              </a:solidFill>
              <a:latin typeface="Arial"/>
            </a:endParaRPr>
          </a:p>
          <a:p>
            <a:pPr lvl="1">
              <a:buFont typeface="Wingdings 3" panose="05040102010807070707" pitchFamily="18" charset="2"/>
              <a:buChar char=""/>
            </a:pPr>
            <a:r>
              <a:rPr lang="cs-CZ" dirty="0">
                <a:solidFill>
                  <a:srgbClr val="000000"/>
                </a:solidFill>
                <a:latin typeface="Arial"/>
              </a:rPr>
              <a:t>Stop a transport </a:t>
            </a:r>
            <a:r>
              <a:rPr lang="cs-CZ" dirty="0" err="1">
                <a:solidFill>
                  <a:srgbClr val="000000"/>
                </a:solidFill>
                <a:latin typeface="Arial"/>
              </a:rPr>
              <a:t>vehicle</a:t>
            </a:r>
            <a:r>
              <a:rPr lang="cs-CZ" dirty="0">
                <a:solidFill>
                  <a:srgbClr val="000000"/>
                </a:solidFill>
                <a:latin typeface="Arial"/>
              </a:rPr>
              <a:t> in </a:t>
            </a:r>
            <a:r>
              <a:rPr lang="cs-CZ" dirty="0" err="1">
                <a:solidFill>
                  <a:srgbClr val="000000"/>
                </a:solidFill>
                <a:latin typeface="Arial"/>
              </a:rPr>
              <a:t>suitable</a:t>
            </a:r>
            <a:r>
              <a:rPr lang="cs-CZ" dirty="0">
                <a:solidFill>
                  <a:srgbClr val="000000"/>
                </a:solidFill>
                <a:latin typeface="Arial"/>
              </a:rPr>
              <a:t> place </a:t>
            </a:r>
            <a:r>
              <a:rPr lang="cs-CZ" dirty="0" err="1">
                <a:solidFill>
                  <a:srgbClr val="000000"/>
                </a:solidFill>
                <a:latin typeface="Arial"/>
              </a:rPr>
              <a:t>during</a:t>
            </a:r>
            <a:r>
              <a:rPr lang="cs-CZ" dirty="0">
                <a:solidFill>
                  <a:srgbClr val="000000"/>
                </a:solidFill>
                <a:latin typeface="Arial"/>
              </a:rPr>
              <a:t> </a:t>
            </a:r>
            <a:r>
              <a:rPr lang="cs-CZ" dirty="0" err="1">
                <a:solidFill>
                  <a:srgbClr val="000000"/>
                </a:solidFill>
                <a:latin typeface="Arial"/>
              </a:rPr>
              <a:t>the</a:t>
            </a:r>
            <a:r>
              <a:rPr lang="cs-CZ" dirty="0">
                <a:solidFill>
                  <a:srgbClr val="000000"/>
                </a:solidFill>
                <a:latin typeface="Arial"/>
              </a:rPr>
              <a:t> </a:t>
            </a:r>
            <a:r>
              <a:rPr lang="cs-CZ" dirty="0" err="1">
                <a:solidFill>
                  <a:srgbClr val="000000"/>
                </a:solidFill>
                <a:latin typeface="Arial"/>
              </a:rPr>
              <a:t>fire</a:t>
            </a:r>
            <a:r>
              <a:rPr lang="cs-CZ" dirty="0">
                <a:solidFill>
                  <a:srgbClr val="000000"/>
                </a:solidFill>
                <a:latin typeface="Arial"/>
              </a:rPr>
              <a:t> alarm, </a:t>
            </a:r>
            <a:r>
              <a:rPr lang="cs-CZ" dirty="0" err="1">
                <a:solidFill>
                  <a:srgbClr val="000000"/>
                </a:solidFill>
                <a:latin typeface="Arial"/>
              </a:rPr>
              <a:t>evacuation</a:t>
            </a:r>
            <a:r>
              <a:rPr lang="cs-CZ" dirty="0">
                <a:solidFill>
                  <a:srgbClr val="000000"/>
                </a:solidFill>
                <a:latin typeface="Arial"/>
              </a:rPr>
              <a:t> </a:t>
            </a:r>
            <a:r>
              <a:rPr lang="cs-CZ" dirty="0" err="1">
                <a:solidFill>
                  <a:srgbClr val="000000"/>
                </a:solidFill>
                <a:latin typeface="Arial"/>
              </a:rPr>
              <a:t>etc</a:t>
            </a:r>
            <a:r>
              <a:rPr lang="cs-CZ" dirty="0">
                <a:solidFill>
                  <a:srgbClr val="000000"/>
                </a:solidFill>
                <a:latin typeface="Arial"/>
              </a:rPr>
              <a:t>.</a:t>
            </a:r>
            <a:endParaRPr lang="en" dirty="0">
              <a:solidFill>
                <a:srgbClr val="000000"/>
              </a:solidFill>
              <a:latin typeface="Arial"/>
            </a:endParaRPr>
          </a:p>
          <a:p>
            <a:pPr lvl="1" rtl="0">
              <a:buFont typeface="Wingdings 3" panose="05040102010807070707" pitchFamily="18" charset="2"/>
              <a:buChar char=""/>
            </a:pPr>
            <a:endParaRPr lang="en" dirty="0">
              <a:solidFill>
                <a:srgbClr val="000000"/>
              </a:solidFill>
            </a:endParaRPr>
          </a:p>
          <a:p>
            <a:pPr lvl="1" rtl="0">
              <a:buFont typeface="Wingdings 3" panose="05040102010807070707" pitchFamily="18" charset="2"/>
              <a:buChar char=""/>
            </a:pPr>
            <a:endParaRPr lang="cs-CZ" dirty="0">
              <a:solidFill>
                <a:srgbClr val="000000"/>
              </a:solidFill>
              <a:latin typeface="Arial"/>
            </a:endParaRPr>
          </a:p>
          <a:p>
            <a:pPr rtl="0">
              <a:buFont typeface="Wingdings 3" panose="05040102010807070707" pitchFamily="18" charset="2"/>
              <a:buChar char=""/>
            </a:pPr>
            <a:endParaRPr lang="de-DE" dirty="0">
              <a:solidFill>
                <a:srgbClr val="000000"/>
              </a:solidFill>
            </a:endParaRPr>
          </a:p>
          <a:p>
            <a:pPr rtl="0"/>
            <a:endParaRPr lang="de-DE"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24</a:t>
            </a:fld>
            <a:endParaRPr lang="de-DE"/>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1185EED-3660-281E-C267-90E95FD49AC8}"/>
              </a:ext>
            </a:extLst>
          </p:cNvPr>
          <p:cNvSpPr>
            <a:spLocks noGrp="1"/>
          </p:cNvSpPr>
          <p:nvPr>
            <p:ph type="body" sz="quarter" idx="15"/>
          </p:nvPr>
        </p:nvSpPr>
        <p:spPr/>
        <p:txBody>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5" name="Zástupný symbol pro číslo snímku 4">
            <a:extLst>
              <a:ext uri="{FF2B5EF4-FFF2-40B4-BE49-F238E27FC236}">
                <a16:creationId xmlns:a16="http://schemas.microsoft.com/office/drawing/2014/main" id="{7699E336-7874-20D0-B2B6-7DB360DD8A07}"/>
              </a:ext>
            </a:extLst>
          </p:cNvPr>
          <p:cNvSpPr>
            <a:spLocks noGrp="1"/>
          </p:cNvSpPr>
          <p:nvPr>
            <p:ph type="sldNum" sz="quarter" idx="12"/>
          </p:nvPr>
        </p:nvSpPr>
        <p:spPr/>
        <p:txBody>
          <a:bodyPr/>
          <a:lstStyle/>
          <a:p>
            <a:fld id="{4898AEC0-503E-4FA4-859C-D0F72D6E3F79}" type="slidenum">
              <a:rPr lang="en-US" noProof="1" smtClean="0"/>
              <a:pPr/>
              <a:t>25</a:t>
            </a:fld>
            <a:endParaRPr lang="en-US" noProof="1"/>
          </a:p>
        </p:txBody>
      </p:sp>
      <p:sp>
        <p:nvSpPr>
          <p:cNvPr id="9" name="Zástupný obsah 3">
            <a:extLst>
              <a:ext uri="{FF2B5EF4-FFF2-40B4-BE49-F238E27FC236}">
                <a16:creationId xmlns:a16="http://schemas.microsoft.com/office/drawing/2014/main" id="{B8BD87AE-B8EF-339D-79E1-E11483A50396}"/>
              </a:ext>
            </a:extLst>
          </p:cNvPr>
          <p:cNvSpPr>
            <a:spLocks noGrp="1"/>
          </p:cNvSpPr>
          <p:nvPr>
            <p:ph sz="quarter" idx="1"/>
          </p:nvPr>
        </p:nvSpPr>
        <p:spPr>
          <a:xfrm>
            <a:off x="204788" y="1295399"/>
            <a:ext cx="10477500" cy="4227213"/>
          </a:xfrm>
        </p:spPr>
        <p:txBody>
          <a:bodyPr/>
          <a:lstStyle/>
          <a:p>
            <a:pPr marL="0" indent="0">
              <a:buNone/>
            </a:pPr>
            <a:r>
              <a:rPr lang="cs-CZ" sz="1800" dirty="0">
                <a:effectLst/>
                <a:latin typeface="Arial" panose="020B0604020202020204" pitchFamily="34" charset="0"/>
                <a:ea typeface="Calibri" panose="020F0502020204030204" pitchFamily="34" charset="0"/>
                <a:cs typeface="Times New Roman" panose="02020603050405020304" pitchFamily="18" charset="0"/>
              </a:rPr>
              <a:t>Transport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carts</a:t>
            </a:r>
            <a:r>
              <a:rPr lang="cs-CZ" sz="1800" dirty="0">
                <a:effectLst/>
                <a:latin typeface="Arial" panose="020B0604020202020204" pitchFamily="34" charset="0"/>
                <a:ea typeface="Calibri" panose="020F0502020204030204" pitchFamily="34" charset="0"/>
                <a:cs typeface="Times New Roman" panose="02020603050405020304" pitchFamily="18" charset="0"/>
              </a:rPr>
              <a:t> AMR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autonomous</a:t>
            </a:r>
            <a:r>
              <a:rPr lang="cs-CZ" sz="1800" dirty="0">
                <a:effectLst/>
                <a:latin typeface="Arial" panose="020B0604020202020204" pitchFamily="34" charset="0"/>
                <a:ea typeface="Calibri" panose="020F0502020204030204" pitchFamily="34" charset="0"/>
                <a:cs typeface="Times New Roman" panose="02020603050405020304" pitchFamily="18" charset="0"/>
              </a:rPr>
              <a:t> mobile robot</a:t>
            </a:r>
            <a:r>
              <a:rPr lang="cs-CZ" dirty="0"/>
              <a:t>) – </a:t>
            </a:r>
            <a:r>
              <a:rPr lang="cs-CZ" dirty="0">
                <a:hlinkClick r:id="rId2" action="ppaction://hlinkfile"/>
              </a:rPr>
              <a:t>video</a:t>
            </a:r>
            <a:endParaRPr lang="cs-CZ" dirty="0"/>
          </a:p>
          <a:p>
            <a:pPr marL="0" indent="0">
              <a:buNone/>
            </a:pPr>
            <a:r>
              <a:rPr lang="cs-CZ" dirty="0"/>
              <a:t>			</a:t>
            </a:r>
            <a:r>
              <a:rPr lang="cs-CZ" sz="1400" dirty="0"/>
              <a:t>- </a:t>
            </a:r>
            <a:r>
              <a:rPr lang="en-US" sz="1400" dirty="0">
                <a:solidFill>
                  <a:srgbClr val="FF0000"/>
                </a:solidFill>
              </a:rPr>
              <a:t>AMR may only be operated by a trained person</a:t>
            </a:r>
            <a:endParaRPr lang="cs-CZ" sz="1400" dirty="0">
              <a:solidFill>
                <a:srgbClr val="FF0000"/>
              </a:solidFill>
            </a:endParaRPr>
          </a:p>
          <a:p>
            <a:pPr marL="0" indent="0">
              <a:buNone/>
            </a:pPr>
            <a:r>
              <a:rPr lang="cs-CZ" sz="1400" dirty="0">
                <a:solidFill>
                  <a:srgbClr val="FF0000"/>
                </a:solidFill>
              </a:rPr>
              <a:t>			</a:t>
            </a:r>
            <a:r>
              <a:rPr lang="cs-CZ" sz="1400" dirty="0"/>
              <a:t>- </a:t>
            </a:r>
            <a:r>
              <a:rPr lang="en-US" sz="1400" dirty="0"/>
              <a:t>in case of danger, use the </a:t>
            </a:r>
            <a:r>
              <a:rPr lang="en-US" sz="1400" dirty="0">
                <a:solidFill>
                  <a:srgbClr val="FF0000"/>
                </a:solidFill>
              </a:rPr>
              <a:t>"Emergency Stop"</a:t>
            </a:r>
            <a:endParaRPr lang="cs-CZ" sz="1400" dirty="0">
              <a:solidFill>
                <a:srgbClr val="FF0000"/>
              </a:solidFill>
            </a:endParaRPr>
          </a:p>
          <a:p>
            <a:pPr marL="0" indent="0">
              <a:buNone/>
            </a:pPr>
            <a:r>
              <a:rPr lang="cs-CZ" sz="1400" dirty="0"/>
              <a:t>			</a:t>
            </a:r>
            <a:r>
              <a:rPr lang="en-US" sz="1400" dirty="0"/>
              <a:t>(main switch, 2x release buttons, handles)</a:t>
            </a:r>
            <a:endParaRPr lang="cs-CZ" sz="1400" dirty="0"/>
          </a:p>
          <a:p>
            <a:pPr marL="0" indent="0">
              <a:buNone/>
            </a:pPr>
            <a:r>
              <a:rPr lang="cs-CZ" sz="1400" dirty="0"/>
              <a:t>			- </a:t>
            </a:r>
            <a:r>
              <a:rPr lang="en-US" sz="1400" dirty="0">
                <a:solidFill>
                  <a:srgbClr val="FF0000"/>
                </a:solidFill>
              </a:rPr>
              <a:t>do not enter the AMR protection area</a:t>
            </a:r>
            <a:endParaRPr lang="cs-CZ" sz="1400" dirty="0">
              <a:solidFill>
                <a:srgbClr val="FF0000"/>
              </a:solidFill>
            </a:endParaRPr>
          </a:p>
          <a:p>
            <a:pPr marL="0" indent="0">
              <a:buNone/>
            </a:pPr>
            <a:r>
              <a:rPr lang="cs-CZ" sz="1400" dirty="0">
                <a:solidFill>
                  <a:srgbClr val="FF0000"/>
                </a:solidFill>
              </a:rPr>
              <a:t>			  </a:t>
            </a:r>
            <a:r>
              <a:rPr lang="cs-CZ" sz="1400" dirty="0"/>
              <a:t>(</a:t>
            </a:r>
            <a:r>
              <a:rPr lang="cs-CZ" sz="1400" dirty="0" err="1"/>
              <a:t>light</a:t>
            </a:r>
            <a:r>
              <a:rPr lang="cs-CZ" sz="1400" dirty="0"/>
              <a:t> on </a:t>
            </a:r>
            <a:r>
              <a:rPr lang="cs-CZ" sz="1400" dirty="0" err="1"/>
              <a:t>the</a:t>
            </a:r>
            <a:r>
              <a:rPr lang="cs-CZ" sz="1400" dirty="0"/>
              <a:t> </a:t>
            </a:r>
            <a:r>
              <a:rPr lang="cs-CZ" sz="1400" dirty="0" err="1"/>
              <a:t>floor</a:t>
            </a:r>
            <a:r>
              <a:rPr lang="cs-CZ" sz="1400" dirty="0"/>
              <a:t>)</a:t>
            </a:r>
          </a:p>
          <a:p>
            <a:pPr marL="0" indent="0">
              <a:buNone/>
            </a:pPr>
            <a:r>
              <a:rPr lang="cs-CZ" sz="1400" dirty="0"/>
              <a:t>			 - </a:t>
            </a:r>
            <a:r>
              <a:rPr lang="en-US" sz="1400" dirty="0">
                <a:solidFill>
                  <a:srgbClr val="FF0000"/>
                </a:solidFill>
              </a:rPr>
              <a:t>do not enter or drive </a:t>
            </a:r>
            <a:r>
              <a:rPr lang="en-US" sz="1400" dirty="0"/>
              <a:t>into the orange-marked </a:t>
            </a:r>
            <a:endParaRPr lang="cs-CZ" sz="1400" dirty="0"/>
          </a:p>
          <a:p>
            <a:pPr marL="0" indent="0">
              <a:buNone/>
            </a:pPr>
            <a:r>
              <a:rPr lang="cs-CZ" sz="1400" dirty="0"/>
              <a:t>			    </a:t>
            </a:r>
            <a:r>
              <a:rPr lang="en-US" sz="1400" dirty="0"/>
              <a:t>lane if an AMR is moving there</a:t>
            </a:r>
            <a:endParaRPr lang="cs-CZ" sz="1400" dirty="0"/>
          </a:p>
          <a:p>
            <a:pPr marL="0" indent="0">
              <a:buNone/>
            </a:pPr>
            <a:r>
              <a:rPr lang="cs-CZ" sz="1400" dirty="0"/>
              <a:t>			- </a:t>
            </a:r>
            <a:r>
              <a:rPr lang="en-US" sz="1400" dirty="0"/>
              <a:t>there is a risk of working at heights </a:t>
            </a:r>
            <a:r>
              <a:rPr lang="cs-CZ" sz="1400" dirty="0"/>
              <a:t>(</a:t>
            </a:r>
            <a:r>
              <a:rPr lang="en-US" sz="1400" dirty="0"/>
              <a:t>the ladder, </a:t>
            </a:r>
            <a:endParaRPr lang="cs-CZ" sz="1400" dirty="0"/>
          </a:p>
          <a:p>
            <a:pPr marL="0" indent="0">
              <a:buNone/>
            </a:pPr>
            <a:r>
              <a:rPr lang="cs-CZ" sz="1400" dirty="0"/>
              <a:t>			</a:t>
            </a:r>
            <a:r>
              <a:rPr lang="en-US" sz="1400" dirty="0"/>
              <a:t>etc.</a:t>
            </a:r>
            <a:r>
              <a:rPr lang="cs-CZ" sz="1400" dirty="0"/>
              <a:t>)</a:t>
            </a:r>
          </a:p>
          <a:p>
            <a:pPr marL="0" indent="0">
              <a:buNone/>
            </a:pPr>
            <a:endParaRPr lang="cs-CZ" sz="1400"/>
          </a:p>
          <a:p>
            <a:pPr marL="0" indent="0">
              <a:buNone/>
            </a:pPr>
            <a:endParaRPr lang="cs-CZ" sz="1400" dirty="0"/>
          </a:p>
          <a:p>
            <a:pPr marL="0" indent="0" algn="ctr">
              <a:buNone/>
            </a:pPr>
            <a:r>
              <a:rPr lang="en-US" b="1" dirty="0">
                <a:solidFill>
                  <a:srgbClr val="FF0000"/>
                </a:solidFill>
              </a:rPr>
              <a:t>The AMR must not be used as a means of transport for people, etc. It may only be used for the transport of material intended for this purpose!!!</a:t>
            </a:r>
            <a:endParaRPr lang="cs-CZ" b="1" dirty="0">
              <a:solidFill>
                <a:srgbClr val="FF0000"/>
              </a:solidFill>
            </a:endParaRPr>
          </a:p>
        </p:txBody>
      </p:sp>
      <p:pic>
        <p:nvPicPr>
          <p:cNvPr id="11" name="Obrázek 10">
            <a:extLst>
              <a:ext uri="{FF2B5EF4-FFF2-40B4-BE49-F238E27FC236}">
                <a16:creationId xmlns:a16="http://schemas.microsoft.com/office/drawing/2014/main" id="{FE27683E-5655-CC91-D48B-8246257BDE00}"/>
              </a:ext>
            </a:extLst>
          </p:cNvPr>
          <p:cNvPicPr>
            <a:picLocks noChangeAspect="1"/>
          </p:cNvPicPr>
          <p:nvPr/>
        </p:nvPicPr>
        <p:blipFill>
          <a:blip r:embed="rId3"/>
          <a:stretch>
            <a:fillRect/>
          </a:stretch>
        </p:blipFill>
        <p:spPr>
          <a:xfrm>
            <a:off x="205200" y="1789307"/>
            <a:ext cx="2195979" cy="2927972"/>
          </a:xfrm>
          <a:prstGeom prst="rect">
            <a:avLst/>
          </a:prstGeom>
        </p:spPr>
      </p:pic>
      <p:cxnSp>
        <p:nvCxnSpPr>
          <p:cNvPr id="13" name="Přímá spojnice se šipkou 12">
            <a:extLst>
              <a:ext uri="{FF2B5EF4-FFF2-40B4-BE49-F238E27FC236}">
                <a16:creationId xmlns:a16="http://schemas.microsoft.com/office/drawing/2014/main" id="{8D6BEE85-2DF8-35E4-8FF0-81CE2058BA5D}"/>
              </a:ext>
            </a:extLst>
          </p:cNvPr>
          <p:cNvCxnSpPr>
            <a:cxnSpLocks/>
          </p:cNvCxnSpPr>
          <p:nvPr/>
        </p:nvCxnSpPr>
        <p:spPr>
          <a:xfrm flipH="1" flipV="1">
            <a:off x="1303189" y="2534293"/>
            <a:ext cx="1645110" cy="742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2D18E941-01BC-523B-393D-0773288A0DF5}"/>
              </a:ext>
            </a:extLst>
          </p:cNvPr>
          <p:cNvCxnSpPr>
            <a:cxnSpLocks/>
          </p:cNvCxnSpPr>
          <p:nvPr/>
        </p:nvCxnSpPr>
        <p:spPr>
          <a:xfrm flipH="1">
            <a:off x="1034041" y="3286800"/>
            <a:ext cx="1914258" cy="9775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Obrázek 14">
            <a:extLst>
              <a:ext uri="{FF2B5EF4-FFF2-40B4-BE49-F238E27FC236}">
                <a16:creationId xmlns:a16="http://schemas.microsoft.com/office/drawing/2014/main" id="{8E1F8148-B5AF-1E18-0D25-73950102DAE1}"/>
              </a:ext>
            </a:extLst>
          </p:cNvPr>
          <p:cNvPicPr>
            <a:picLocks noChangeAspect="1"/>
          </p:cNvPicPr>
          <p:nvPr/>
        </p:nvPicPr>
        <p:blipFill>
          <a:blip r:embed="rId4"/>
          <a:stretch>
            <a:fillRect/>
          </a:stretch>
        </p:blipFill>
        <p:spPr>
          <a:xfrm>
            <a:off x="6839953" y="1728468"/>
            <a:ext cx="3924047" cy="2988811"/>
          </a:xfrm>
          <a:prstGeom prst="rect">
            <a:avLst/>
          </a:prstGeom>
        </p:spPr>
      </p:pic>
      <p:cxnSp>
        <p:nvCxnSpPr>
          <p:cNvPr id="16" name="Přímá spojnice se šipkou 15">
            <a:extLst>
              <a:ext uri="{FF2B5EF4-FFF2-40B4-BE49-F238E27FC236}">
                <a16:creationId xmlns:a16="http://schemas.microsoft.com/office/drawing/2014/main" id="{E00811B5-9563-C256-2DC3-1CD0E0241651}"/>
              </a:ext>
            </a:extLst>
          </p:cNvPr>
          <p:cNvCxnSpPr>
            <a:cxnSpLocks/>
          </p:cNvCxnSpPr>
          <p:nvPr/>
        </p:nvCxnSpPr>
        <p:spPr>
          <a:xfrm>
            <a:off x="6528987" y="2159214"/>
            <a:ext cx="2445911" cy="336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81B6DAB9-C0BA-3E7B-525E-0BD579EDA86E}"/>
              </a:ext>
            </a:extLst>
          </p:cNvPr>
          <p:cNvCxnSpPr>
            <a:cxnSpLocks/>
          </p:cNvCxnSpPr>
          <p:nvPr/>
        </p:nvCxnSpPr>
        <p:spPr>
          <a:xfrm>
            <a:off x="6292833" y="2418460"/>
            <a:ext cx="2878908" cy="909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0CBF1101-A68E-0329-374F-E13E560962AF}"/>
              </a:ext>
            </a:extLst>
          </p:cNvPr>
          <p:cNvCxnSpPr>
            <a:cxnSpLocks/>
          </p:cNvCxnSpPr>
          <p:nvPr/>
        </p:nvCxnSpPr>
        <p:spPr>
          <a:xfrm>
            <a:off x="6292833" y="2418460"/>
            <a:ext cx="2799892" cy="581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F8A717BC-730B-304B-DFDA-11FC27E5789D}"/>
              </a:ext>
            </a:extLst>
          </p:cNvPr>
          <p:cNvCxnSpPr>
            <a:cxnSpLocks/>
          </p:cNvCxnSpPr>
          <p:nvPr/>
        </p:nvCxnSpPr>
        <p:spPr>
          <a:xfrm>
            <a:off x="6113372" y="2709252"/>
            <a:ext cx="1364198" cy="10663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Přímá spojnice se šipkou 3">
            <a:extLst>
              <a:ext uri="{FF2B5EF4-FFF2-40B4-BE49-F238E27FC236}">
                <a16:creationId xmlns:a16="http://schemas.microsoft.com/office/drawing/2014/main" id="{9C6BA40E-9B63-8BD1-CB56-30565CEE1685}"/>
              </a:ext>
            </a:extLst>
          </p:cNvPr>
          <p:cNvCxnSpPr>
            <a:cxnSpLocks/>
          </p:cNvCxnSpPr>
          <p:nvPr/>
        </p:nvCxnSpPr>
        <p:spPr>
          <a:xfrm flipV="1">
            <a:off x="9171741" y="2418460"/>
            <a:ext cx="0" cy="58158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00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2</a:t>
            </a:r>
            <a:r>
              <a:rPr lang="en" sz="2800" dirty="0"/>
              <a:t>.) Works at height </a:t>
            </a:r>
            <a:endParaRPr lang="de-DE" sz="2800" dirty="0"/>
          </a:p>
        </p:txBody>
      </p:sp>
      <p:sp>
        <p:nvSpPr>
          <p:cNvPr id="10" name="Zástupný symbol pro obsah 9"/>
          <p:cNvSpPr>
            <a:spLocks noGrp="1"/>
          </p:cNvSpPr>
          <p:nvPr>
            <p:ph idx="1"/>
            <p:custDataLst>
              <p:tags r:id="rId5"/>
            </p:custDataLst>
          </p:nvPr>
        </p:nvSpPr>
        <p:spPr>
          <a:xfrm>
            <a:off x="259079" y="1335186"/>
            <a:ext cx="10452100" cy="4128354"/>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r>
              <a:rPr lang="en-US" sz="1600" dirty="0">
                <a:solidFill>
                  <a:srgbClr val="000000"/>
                </a:solidFill>
              </a:rPr>
              <a:t>Works above 1.5 m (measured from the floor level to the feet level) shall be considered as works at height and over free depth.  </a:t>
            </a:r>
          </a:p>
          <a:p>
            <a:r>
              <a:rPr lang="en-US" sz="1600" dirty="0">
                <a:solidFill>
                  <a:srgbClr val="000000"/>
                </a:solidFill>
              </a:rPr>
              <a:t>Observe Czech legislation, Government Regulation No. 362/2005 Coll. and local regulations.</a:t>
            </a:r>
          </a:p>
          <a:p>
            <a:r>
              <a:rPr lang="en-US" sz="1600" dirty="0">
                <a:solidFill>
                  <a:srgbClr val="000000"/>
                </a:solidFill>
              </a:rPr>
              <a:t>For these works, measures must always be taken to prevent the fall of workers, material, tools, suitable PPE according to applicable legislation / instructions from the manufacturer / risk assessment (e.g. protective helmet with a chin strap on), etc. to avoid personal injury or damage property of RBCB. </a:t>
            </a:r>
            <a:r>
              <a:rPr lang="en-US" sz="1600" dirty="0"/>
              <a:t>It is forbidden to work over other workers or communications. </a:t>
            </a:r>
            <a:r>
              <a:rPr lang="en-US" sz="1600" dirty="0">
                <a:solidFill>
                  <a:srgbClr val="000000"/>
                </a:solidFill>
              </a:rPr>
              <a:t>The EF coordinator with EC and coordinator of concerned department shall define measures (suspension of operation, </a:t>
            </a:r>
            <a:r>
              <a:rPr lang="cs-CZ" sz="1600" dirty="0" err="1">
                <a:solidFill>
                  <a:srgbClr val="000000"/>
                </a:solidFill>
              </a:rPr>
              <a:t>demarcation</a:t>
            </a:r>
            <a:r>
              <a:rPr lang="en-US" sz="1600" dirty="0">
                <a:solidFill>
                  <a:srgbClr val="000000"/>
                </a:solidFill>
              </a:rPr>
              <a:t> the hazardous area, separation of the persons/transport, covering of machinery etc.).</a:t>
            </a:r>
          </a:p>
          <a:p>
            <a:r>
              <a:rPr lang="en-US" sz="1600" dirty="0"/>
              <a:t>On flat roofs (</a:t>
            </a:r>
            <a:r>
              <a:rPr lang="cs-CZ" sz="1600" dirty="0" err="1"/>
              <a:t>under</a:t>
            </a:r>
            <a:r>
              <a:rPr lang="cs-CZ" sz="1600" dirty="0"/>
              <a:t> </a:t>
            </a:r>
            <a:r>
              <a:rPr lang="en-US" sz="1600" dirty="0"/>
              <a:t>1.5 m from the free edge</a:t>
            </a:r>
            <a:r>
              <a:rPr lang="cs-CZ" sz="1600" dirty="0"/>
              <a:t> </a:t>
            </a:r>
            <a:r>
              <a:rPr lang="cs-CZ" sz="1600" dirty="0" err="1"/>
              <a:t>of</a:t>
            </a:r>
            <a:r>
              <a:rPr lang="cs-CZ" sz="1600" dirty="0"/>
              <a:t> </a:t>
            </a:r>
            <a:r>
              <a:rPr lang="cs-CZ" sz="1600" dirty="0" err="1"/>
              <a:t>roof</a:t>
            </a:r>
            <a:r>
              <a:rPr lang="cs-CZ" sz="1600" dirty="0"/>
              <a:t> – use </a:t>
            </a:r>
            <a:r>
              <a:rPr lang="en-US" sz="1600" dirty="0"/>
              <a:t>the catch system), by open/unsecured holes (doors) etc. always use a catch system together with fall protection</a:t>
            </a:r>
            <a:r>
              <a:rPr lang="cs-CZ" sz="1600" dirty="0"/>
              <a:t>. </a:t>
            </a:r>
            <a:r>
              <a:rPr lang="cs-CZ" sz="1600" dirty="0" err="1"/>
              <a:t>Notify</a:t>
            </a:r>
            <a:r>
              <a:rPr lang="cs-CZ" sz="1600" dirty="0"/>
              <a:t> </a:t>
            </a:r>
            <a:endParaRPr lang="en-US" sz="1600" dirty="0">
              <a:solidFill>
                <a:srgbClr val="000000"/>
              </a:solidFill>
            </a:endParaRPr>
          </a:p>
          <a:p>
            <a:pPr rtl="0"/>
            <a:endParaRPr lang="en-US"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26</a:t>
            </a:fld>
            <a:endParaRPr lang="de-DE"/>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3"/>
            </p:custDataLst>
          </p:nvPr>
        </p:nvSpPr>
        <p:spPr>
          <a:xfrm>
            <a:off x="259079" y="928914"/>
            <a:ext cx="10452100" cy="4534626"/>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r>
              <a:rPr lang="en-US" sz="1600" dirty="0"/>
              <a:t>When working at heights on the galleries in the halls use a light mobile scaffolding equipped with a railing or other fall protection. </a:t>
            </a:r>
            <a:endParaRPr lang="en" sz="1600" dirty="0">
              <a:solidFill>
                <a:srgbClr val="000000"/>
              </a:solidFill>
            </a:endParaRPr>
          </a:p>
          <a:p>
            <a:pPr rtl="0"/>
            <a:r>
              <a:rPr lang="en" sz="1600" dirty="0">
                <a:solidFill>
                  <a:srgbClr val="000000"/>
                </a:solidFill>
              </a:rPr>
              <a:t>Only scaffolding, bridges and platforms whose metal parts shall not come in touch with the floor, facade or other parts of the objects shall be used.</a:t>
            </a:r>
            <a:endParaRPr lang="cs-CZ" sz="1600" dirty="0">
              <a:solidFill>
                <a:srgbClr val="000000"/>
              </a:solidFill>
            </a:endParaRPr>
          </a:p>
          <a:p>
            <a:pPr rtl="0"/>
            <a:r>
              <a:rPr lang="en" sz="1600" dirty="0">
                <a:solidFill>
                  <a:srgbClr val="000000"/>
                </a:solidFill>
              </a:rPr>
              <a:t>Mobile devices shall always have rubber or plastic </a:t>
            </a:r>
            <a:r>
              <a:rPr lang="en-US" sz="1600" dirty="0">
                <a:solidFill>
                  <a:srgbClr val="000000"/>
                </a:solidFill>
              </a:rPr>
              <a:t>wheels</a:t>
            </a:r>
            <a:r>
              <a:rPr lang="en" sz="1600" dirty="0">
                <a:solidFill>
                  <a:srgbClr val="000000"/>
                </a:solidFill>
              </a:rPr>
              <a:t>.</a:t>
            </a:r>
            <a:endParaRPr lang="cs-CZ" sz="1600" dirty="0">
              <a:solidFill>
                <a:srgbClr val="000000"/>
              </a:solidFill>
            </a:endParaRPr>
          </a:p>
          <a:p>
            <a:pPr rtl="0"/>
            <a:r>
              <a:rPr lang="en-US" sz="1600" dirty="0">
                <a:solidFill>
                  <a:srgbClr val="000000"/>
                </a:solidFill>
              </a:rPr>
              <a:t>Do not hang other structures on piping, electrical </a:t>
            </a:r>
            <a:r>
              <a:rPr lang="cs-CZ" sz="1600" dirty="0" err="1">
                <a:solidFill>
                  <a:srgbClr val="000000"/>
                </a:solidFill>
              </a:rPr>
              <a:t>trays</a:t>
            </a:r>
            <a:r>
              <a:rPr lang="en-US" sz="1600" dirty="0">
                <a:solidFill>
                  <a:srgbClr val="000000"/>
                </a:solidFill>
              </a:rPr>
              <a:t>, air conditioning, cranes, etc.</a:t>
            </a:r>
            <a:endParaRPr lang="cs-CZ"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27</a:t>
            </a:fld>
            <a:endParaRPr lang="de-DE"/>
          </a:p>
        </p:txBody>
      </p:sp>
    </p:spTree>
    <p:custDataLst>
      <p:tags r:id="rId1"/>
    </p:custDataLst>
    <p:extLst>
      <p:ext uri="{BB962C8B-B14F-4D97-AF65-F5344CB8AC3E}">
        <p14:creationId xmlns:p14="http://schemas.microsoft.com/office/powerpoint/2010/main" val="251599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3</a:t>
            </a:r>
            <a:r>
              <a:rPr lang="en" sz="2800" dirty="0"/>
              <a:t>.) </a:t>
            </a:r>
            <a:r>
              <a:rPr lang="cs-CZ" sz="2800" dirty="0" err="1"/>
              <a:t>Ladders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US" dirty="0">
                <a:solidFill>
                  <a:srgbClr val="000000"/>
                </a:solidFill>
              </a:rPr>
              <a:t>All ladders and steps shall be labelled to clearly identify their owner.</a:t>
            </a:r>
          </a:p>
          <a:p>
            <a:r>
              <a:rPr lang="en-US" dirty="0"/>
              <a:t>When working on a ladder, the employee must be secured against falling with personal protective equipment (</a:t>
            </a:r>
            <a:r>
              <a:rPr lang="en-US" sz="1800" dirty="0">
                <a:solidFill>
                  <a:srgbClr val="000000"/>
                </a:solidFill>
              </a:rPr>
              <a:t>e.g. helmet with put on chinstrap</a:t>
            </a:r>
            <a:r>
              <a:rPr lang="en-US" dirty="0">
                <a:solidFill>
                  <a:srgbClr val="000000"/>
                </a:solidFill>
              </a:rPr>
              <a:t>)</a:t>
            </a:r>
            <a:r>
              <a:rPr lang="en-US" dirty="0"/>
              <a:t> in cases where his feet stands at a height of more than 5 m. (Or if the depth below it is greater than 5 meters- galleries, etc.) Use suitable PPE also for lower heights according to the risk assessment.</a:t>
            </a:r>
            <a:endParaRPr lang="en-US" dirty="0">
              <a:solidFill>
                <a:srgbClr val="000000"/>
              </a:solidFill>
            </a:endParaRPr>
          </a:p>
          <a:p>
            <a:pPr rtl="0"/>
            <a:r>
              <a:rPr lang="en-US" dirty="0">
                <a:solidFill>
                  <a:srgbClr val="000000"/>
                </a:solidFill>
              </a:rPr>
              <a:t>Upon request the EC shall submit a proof of completed inspection of the specific ladder.</a:t>
            </a:r>
          </a:p>
          <a:p>
            <a:pPr rtl="0"/>
            <a:r>
              <a:rPr lang="en-US" dirty="0">
                <a:solidFill>
                  <a:srgbClr val="000000"/>
                </a:solidFill>
              </a:rPr>
              <a:t>Ladders shall be in perfect technical condition.</a:t>
            </a:r>
          </a:p>
          <a:p>
            <a:pPr rtl="0"/>
            <a:r>
              <a:rPr lang="en-US" dirty="0">
                <a:solidFill>
                  <a:srgbClr val="000000"/>
                </a:solidFill>
              </a:rPr>
              <a:t>Materials, tools, etc. must be secured against falling</a:t>
            </a:r>
          </a:p>
          <a:p>
            <a:pPr rtl="0"/>
            <a:r>
              <a:rPr lang="en-US" dirty="0">
                <a:solidFill>
                  <a:srgbClr val="000000"/>
                </a:solidFill>
              </a:rPr>
              <a:t>According to the risk assessment space around/under the place of work must be secured, also surrounding area – e.g. separating of persons / transport, </a:t>
            </a:r>
            <a:r>
              <a:rPr lang="cs-CZ" dirty="0" err="1">
                <a:solidFill>
                  <a:srgbClr val="000000"/>
                </a:solidFill>
              </a:rPr>
              <a:t>delimiting</a:t>
            </a:r>
            <a:r>
              <a:rPr lang="en-US" dirty="0">
                <a:solidFill>
                  <a:srgbClr val="000000"/>
                </a:solidFill>
              </a:rPr>
              <a:t> the hazardous area.</a:t>
            </a:r>
          </a:p>
          <a:p>
            <a:pPr rtl="0"/>
            <a:endParaRPr lang="en-US" dirty="0">
              <a:solidFill>
                <a:srgbClr val="000000"/>
              </a:solidFill>
            </a:endParaRPr>
          </a:p>
          <a:p>
            <a:pPr rtl="0"/>
            <a:endParaRPr lang="en-US" dirty="0">
              <a:solidFill>
                <a:srgbClr val="000000"/>
              </a:solidFill>
            </a:endParaRPr>
          </a:p>
          <a:p>
            <a:pPr rtl="0">
              <a:buNone/>
            </a:pPr>
            <a:endParaRPr lang="en-US"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28</a:t>
            </a:fld>
            <a:endParaRPr lang="de-DE"/>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4</a:t>
            </a:r>
            <a:r>
              <a:rPr lang="en" sz="2800" dirty="0"/>
              <a:t>.) </a:t>
            </a:r>
            <a:r>
              <a:rPr lang="cs-CZ" dirty="0"/>
              <a:t>C</a:t>
            </a:r>
            <a:r>
              <a:rPr lang="en-US" sz="2800" dirty="0" err="1"/>
              <a:t>ranes</a:t>
            </a:r>
            <a:r>
              <a:rPr lang="en-US" sz="2800" dirty="0"/>
              <a:t> and other lifting equipment (ZZ)</a:t>
            </a:r>
            <a:endParaRPr lang="de-DE" sz="2800" dirty="0"/>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US" dirty="0">
                <a:solidFill>
                  <a:srgbClr val="000000"/>
                </a:solidFill>
              </a:rPr>
              <a:t>External company can use cranes or other lifting equipment owned by RBCB only </a:t>
            </a:r>
            <a:r>
              <a:rPr lang="cs-CZ" dirty="0">
                <a:solidFill>
                  <a:srgbClr val="000000"/>
                </a:solidFill>
              </a:rPr>
              <a:t>by </a:t>
            </a:r>
            <a:r>
              <a:rPr lang="en-US" dirty="0">
                <a:solidFill>
                  <a:srgbClr val="000000"/>
                </a:solidFill>
              </a:rPr>
              <a:t>EC operators with valid license/relevant authorization/training, valid class of lifting equipment, with the approval of the authorized manager/technician of lifting equipment. They must be trained from the special RBCB regulations </a:t>
            </a:r>
            <a:r>
              <a:rPr lang="cs-CZ" dirty="0" err="1">
                <a:solidFill>
                  <a:srgbClr val="000000"/>
                </a:solidFill>
              </a:rPr>
              <a:t>for</a:t>
            </a:r>
            <a:r>
              <a:rPr lang="en-US" dirty="0">
                <a:solidFill>
                  <a:srgbClr val="000000"/>
                </a:solidFill>
              </a:rPr>
              <a:t> lifting equipment, </a:t>
            </a:r>
            <a:r>
              <a:rPr lang="en-US" sz="1800" dirty="0">
                <a:solidFill>
                  <a:srgbClr val="000000"/>
                </a:solidFill>
              </a:rPr>
              <a:t>manufacturer's manual of lifting equipment</a:t>
            </a:r>
            <a:r>
              <a:rPr lang="cs-CZ" sz="1800" dirty="0">
                <a:solidFill>
                  <a:srgbClr val="000000"/>
                </a:solidFill>
              </a:rPr>
              <a:t> and</a:t>
            </a:r>
            <a:r>
              <a:rPr lang="en-US" dirty="0">
                <a:solidFill>
                  <a:srgbClr val="000000"/>
                </a:solidFill>
              </a:rPr>
              <a:t> other instructions.</a:t>
            </a:r>
          </a:p>
          <a:p>
            <a:r>
              <a:rPr lang="en-US" dirty="0">
                <a:solidFill>
                  <a:srgbClr val="000000"/>
                </a:solidFill>
              </a:rPr>
              <a:t>The use of lifting equipment owned by EC in the RBCB premises must be reported in advance to the authorized manager/technician of lifting equipment of RBCB. The EC operators of lifting equipment </a:t>
            </a:r>
            <a:r>
              <a:rPr lang="cs-CZ" dirty="0" err="1">
                <a:solidFill>
                  <a:srgbClr val="000000"/>
                </a:solidFill>
              </a:rPr>
              <a:t>have</a:t>
            </a:r>
            <a:r>
              <a:rPr lang="cs-CZ" dirty="0">
                <a:solidFill>
                  <a:srgbClr val="000000"/>
                </a:solidFill>
              </a:rPr>
              <a:t> to </a:t>
            </a:r>
            <a:r>
              <a:rPr lang="en-US" dirty="0">
                <a:solidFill>
                  <a:srgbClr val="000000"/>
                </a:solidFill>
              </a:rPr>
              <a:t>have valid license/relevant authorization/training, valid class of lifting </a:t>
            </a:r>
            <a:r>
              <a:rPr lang="en-US" dirty="0" err="1">
                <a:solidFill>
                  <a:srgbClr val="000000"/>
                </a:solidFill>
              </a:rPr>
              <a:t>equipment,etc</a:t>
            </a:r>
            <a:r>
              <a:rPr lang="en-US" dirty="0">
                <a:solidFill>
                  <a:srgbClr val="000000"/>
                </a:solidFill>
              </a:rPr>
              <a:t>. and valid revisions/</a:t>
            </a:r>
            <a:r>
              <a:rPr lang="cs-CZ" dirty="0" err="1">
                <a:solidFill>
                  <a:srgbClr val="000000"/>
                </a:solidFill>
              </a:rPr>
              <a:t>check</a:t>
            </a:r>
            <a:r>
              <a:rPr lang="en-US" dirty="0">
                <a:solidFill>
                  <a:srgbClr val="000000"/>
                </a:solidFill>
              </a:rPr>
              <a:t> of lifting equipment </a:t>
            </a:r>
            <a:r>
              <a:rPr lang="cs-CZ" dirty="0" err="1">
                <a:solidFill>
                  <a:srgbClr val="000000"/>
                </a:solidFill>
              </a:rPr>
              <a:t>etc</a:t>
            </a:r>
            <a:r>
              <a:rPr lang="en-US" dirty="0">
                <a:solidFill>
                  <a:srgbClr val="000000"/>
                </a:solidFill>
              </a:rPr>
              <a:t>.</a:t>
            </a:r>
          </a:p>
          <a:p>
            <a:pPr rtl="0"/>
            <a:endParaRPr lang="en-US" dirty="0">
              <a:solidFill>
                <a:srgbClr val="000000"/>
              </a:solidFill>
            </a:endParaRPr>
          </a:p>
          <a:p>
            <a:pPr rtl="0"/>
            <a:endParaRPr lang="en-US"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29</a:t>
            </a:fld>
            <a:endParaRPr lang="de-DE"/>
          </a:p>
        </p:txBody>
      </p:sp>
    </p:spTree>
    <p:custDataLst>
      <p:tags r:id="rId1"/>
    </p:custDataLst>
    <p:extLst>
      <p:ext uri="{BB962C8B-B14F-4D97-AF65-F5344CB8AC3E}">
        <p14:creationId xmlns:p14="http://schemas.microsoft.com/office/powerpoint/2010/main" val="64042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1.) Legislation</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latin typeface="Arial CE"/>
                <a:ea typeface="Arial CE"/>
                <a:cs typeface="Arial CE"/>
              </a:rPr>
              <a:t>The employer shall be obliged to ensure health and safety of employees at work with regard to the risk of possible threat to their lives and health, related to the work performance </a:t>
            </a:r>
            <a:r>
              <a:rPr lang="en" dirty="0">
                <a:solidFill>
                  <a:srgbClr val="000000"/>
                </a:solidFill>
                <a:latin typeface="Arial CE"/>
              </a:rPr>
              <a:t>(§ 101 (1) of the Labour Code</a:t>
            </a:r>
            <a:r>
              <a:rPr lang="cs-CZ" dirty="0">
                <a:solidFill>
                  <a:srgbClr val="000000"/>
                </a:solidFill>
                <a:latin typeface="Arial CE"/>
              </a:rPr>
              <a:t> No. 262/2006 </a:t>
            </a:r>
            <a:r>
              <a:rPr lang="cs-CZ" dirty="0" err="1"/>
              <a:t>Coll</a:t>
            </a:r>
            <a:r>
              <a:rPr lang="cs-CZ" dirty="0"/>
              <a:t>.</a:t>
            </a:r>
            <a:r>
              <a:rPr lang="en" dirty="0">
                <a:solidFill>
                  <a:srgbClr val="000000"/>
                </a:solidFill>
                <a:latin typeface="Arial CE"/>
                <a:ea typeface="Arial CE"/>
                <a:cs typeface="Arial CE"/>
              </a:rPr>
              <a:t>).</a:t>
            </a:r>
          </a:p>
          <a:p>
            <a:pPr rtl="0"/>
            <a:endParaRPr lang="cs-CZ" dirty="0">
              <a:solidFill>
                <a:srgbClr val="000000"/>
              </a:solidFill>
              <a:latin typeface="Arial CE"/>
              <a:ea typeface="Arial CE"/>
              <a:cs typeface="Arial CE"/>
            </a:endParaRPr>
          </a:p>
          <a:p>
            <a:pPr rtl="0"/>
            <a:r>
              <a:rPr lang="en" dirty="0">
                <a:solidFill>
                  <a:srgbClr val="000000"/>
                </a:solidFill>
                <a:latin typeface="Arial CE"/>
              </a:rPr>
              <a:t>The individual senior managers shall be responsible for fulfillment of tasks of occupational health and safety to the extent of their functions and powers. These tasks shall be an equal and inseparable part of their job duties (§ 101 (2) of the Labour Code</a:t>
            </a:r>
            <a:r>
              <a:rPr lang="cs-CZ" dirty="0">
                <a:solidFill>
                  <a:srgbClr val="000000"/>
                </a:solidFill>
                <a:latin typeface="Arial CE"/>
              </a:rPr>
              <a:t> No. 262/2006 </a:t>
            </a:r>
            <a:r>
              <a:rPr lang="cs-CZ" dirty="0" err="1"/>
              <a:t>Coll</a:t>
            </a:r>
            <a:r>
              <a:rPr lang="cs-CZ" dirty="0"/>
              <a:t>.</a:t>
            </a:r>
            <a:r>
              <a:rPr lang="en" dirty="0">
                <a:solidFill>
                  <a:srgbClr val="000000"/>
                </a:solidFill>
                <a:latin typeface="Arial CE"/>
              </a:rPr>
              <a:t>).</a:t>
            </a:r>
          </a:p>
          <a:p>
            <a:pPr rtl="0">
              <a:buFont typeface="Wingdings 3" panose="05040102010807070707" pitchFamily="18" charset="2"/>
              <a:buChar char=""/>
            </a:pPr>
            <a:endParaRPr lang="cs-CZ" dirty="0">
              <a:solidFill>
                <a:srgbClr val="000000"/>
              </a:solidFill>
              <a:latin typeface="Arial CE"/>
            </a:endParaRPr>
          </a:p>
          <a:p>
            <a:pPr rtl="0"/>
            <a:r>
              <a:rPr lang="en" dirty="0">
                <a:solidFill>
                  <a:srgbClr val="000000"/>
                </a:solidFill>
                <a:latin typeface="Arial CE"/>
              </a:rPr>
              <a:t>At the same time, each employee shall be obliged to take care of his safety, health and safety and health of persons directly affected by his activities, and/or negligence at work (§ 106 (4) of the Labour Code</a:t>
            </a:r>
            <a:r>
              <a:rPr lang="cs-CZ" dirty="0">
                <a:solidFill>
                  <a:srgbClr val="000000"/>
                </a:solidFill>
                <a:latin typeface="Arial CE"/>
              </a:rPr>
              <a:t> No. 262/2006 </a:t>
            </a:r>
            <a:r>
              <a:rPr lang="cs-CZ" dirty="0" err="1"/>
              <a:t>Coll</a:t>
            </a:r>
            <a:r>
              <a:rPr lang="cs-CZ" dirty="0"/>
              <a:t>.</a:t>
            </a:r>
            <a:r>
              <a:rPr lang="en" dirty="0">
                <a:solidFill>
                  <a:srgbClr val="000000"/>
                </a:solidFill>
                <a:latin typeface="Arial CE"/>
              </a:rPr>
              <a:t>) as far as possible.</a:t>
            </a:r>
            <a:endParaRPr lang="de-DE" dirty="0">
              <a:solidFill>
                <a:srgbClr val="000000"/>
              </a:solidFill>
              <a:latin typeface="Arial CE"/>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a:t>
            </a:fld>
            <a:endParaRPr lang="de-DE"/>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5</a:t>
            </a:r>
            <a:r>
              <a:rPr lang="en" sz="2800" dirty="0"/>
              <a:t>.) </a:t>
            </a:r>
            <a:r>
              <a:rPr lang="cs-CZ" dirty="0"/>
              <a:t>Lifting </a:t>
            </a:r>
            <a:r>
              <a:rPr lang="cs-CZ" dirty="0" err="1"/>
              <a:t>equipment</a:t>
            </a:r>
            <a:r>
              <a:rPr lang="cs-CZ" dirty="0"/>
              <a:t> - lifting </a:t>
            </a:r>
            <a:r>
              <a:rPr lang="cs-CZ" dirty="0" err="1"/>
              <a:t>platforms</a:t>
            </a:r>
            <a:r>
              <a:rPr lang="cs-CZ" dirty="0"/>
              <a:t> (LP)</a:t>
            </a:r>
            <a:endParaRPr lang="de-DE" sz="2800" dirty="0"/>
          </a:p>
        </p:txBody>
      </p:sp>
      <p:sp>
        <p:nvSpPr>
          <p:cNvPr id="10" name="Zástupný symbol pro obsah 9"/>
          <p:cNvSpPr>
            <a:spLocks noGrp="1"/>
          </p:cNvSpPr>
          <p:nvPr>
            <p:ph idx="1"/>
            <p:custDataLst>
              <p:tags r:id="rId4"/>
            </p:custDataLst>
          </p:nvPr>
        </p:nvSpPr>
        <p:spPr>
          <a:xfrm>
            <a:off x="259079" y="1036800"/>
            <a:ext cx="10452100" cy="44267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US" dirty="0"/>
              <a:t>Comply with applicable legislation, manufacturer's instructions, internal regulations</a:t>
            </a:r>
            <a:endParaRPr lang="cs-CZ" dirty="0"/>
          </a:p>
          <a:p>
            <a:pPr rtl="0"/>
            <a:r>
              <a:rPr lang="cs-CZ" dirty="0"/>
              <a:t>LP</a:t>
            </a:r>
            <a:r>
              <a:rPr lang="en-US" dirty="0"/>
              <a:t> must be clearly marked </a:t>
            </a:r>
            <a:r>
              <a:rPr lang="cs-CZ" dirty="0"/>
              <a:t>by </a:t>
            </a:r>
            <a:r>
              <a:rPr lang="cs-CZ" dirty="0" err="1"/>
              <a:t>owner</a:t>
            </a:r>
            <a:r>
              <a:rPr lang="cs-CZ" dirty="0"/>
              <a:t> </a:t>
            </a:r>
            <a:r>
              <a:rPr lang="cs-CZ" dirty="0" err="1"/>
              <a:t>of</a:t>
            </a:r>
            <a:r>
              <a:rPr lang="cs-CZ" dirty="0"/>
              <a:t> LP and by user. It m</a:t>
            </a:r>
            <a:r>
              <a:rPr lang="en-US" dirty="0" err="1"/>
              <a:t>ust</a:t>
            </a:r>
            <a:r>
              <a:rPr lang="en-US" dirty="0"/>
              <a:t> always be secured against unauthorized use of the </a:t>
            </a:r>
            <a:r>
              <a:rPr lang="cs-CZ" dirty="0"/>
              <a:t>LP and </a:t>
            </a:r>
            <a:r>
              <a:rPr lang="cs-CZ" dirty="0" err="1"/>
              <a:t>with</a:t>
            </a:r>
            <a:r>
              <a:rPr lang="cs-CZ" dirty="0"/>
              <a:t> </a:t>
            </a:r>
            <a:r>
              <a:rPr lang="cs-CZ" dirty="0" err="1"/>
              <a:t>valid</a:t>
            </a:r>
            <a:r>
              <a:rPr lang="cs-CZ" dirty="0"/>
              <a:t> </a:t>
            </a:r>
            <a:r>
              <a:rPr lang="cs-CZ" dirty="0" err="1"/>
              <a:t>revision</a:t>
            </a:r>
            <a:r>
              <a:rPr lang="cs-CZ" dirty="0"/>
              <a:t>/</a:t>
            </a:r>
            <a:r>
              <a:rPr lang="cs-CZ" dirty="0" err="1"/>
              <a:t>check</a:t>
            </a:r>
            <a:r>
              <a:rPr lang="cs-CZ" dirty="0"/>
              <a:t>.</a:t>
            </a:r>
          </a:p>
          <a:p>
            <a:pPr rtl="0"/>
            <a:r>
              <a:rPr lang="en-US" dirty="0"/>
              <a:t>The </a:t>
            </a:r>
            <a:r>
              <a:rPr lang="cs-CZ" dirty="0"/>
              <a:t>LP</a:t>
            </a:r>
            <a:r>
              <a:rPr lang="en-US" dirty="0"/>
              <a:t> operator</a:t>
            </a:r>
            <a:r>
              <a:rPr lang="cs-CZ" dirty="0"/>
              <a:t>s</a:t>
            </a:r>
            <a:r>
              <a:rPr lang="en-US" dirty="0"/>
              <a:t> must be</a:t>
            </a:r>
            <a:r>
              <a:rPr lang="cs-CZ" dirty="0"/>
              <a:t> </a:t>
            </a:r>
            <a:r>
              <a:rPr lang="cs-CZ" dirty="0" err="1"/>
              <a:t>trained</a:t>
            </a:r>
            <a:r>
              <a:rPr lang="cs-CZ" dirty="0"/>
              <a:t> </a:t>
            </a:r>
            <a:r>
              <a:rPr lang="cs-CZ" dirty="0" err="1"/>
              <a:t>from</a:t>
            </a:r>
            <a:r>
              <a:rPr lang="cs-CZ" dirty="0">
                <a:solidFill>
                  <a:srgbClr val="000000"/>
                </a:solidFill>
              </a:rPr>
              <a:t> </a:t>
            </a:r>
            <a:r>
              <a:rPr lang="cs-CZ" dirty="0" err="1">
                <a:solidFill>
                  <a:srgbClr val="000000"/>
                </a:solidFill>
              </a:rPr>
              <a:t>the</a:t>
            </a:r>
            <a:r>
              <a:rPr lang="cs-CZ" dirty="0">
                <a:solidFill>
                  <a:srgbClr val="000000"/>
                </a:solidFill>
              </a:rPr>
              <a:t> </a:t>
            </a:r>
            <a:r>
              <a:rPr lang="cs-CZ" dirty="0" err="1">
                <a:solidFill>
                  <a:srgbClr val="000000"/>
                </a:solidFill>
              </a:rPr>
              <a:t>special</a:t>
            </a:r>
            <a:r>
              <a:rPr lang="en-US" dirty="0">
                <a:solidFill>
                  <a:srgbClr val="000000"/>
                </a:solidFill>
              </a:rPr>
              <a:t> </a:t>
            </a:r>
            <a:r>
              <a:rPr lang="cs-CZ" dirty="0">
                <a:solidFill>
                  <a:srgbClr val="000000"/>
                </a:solidFill>
              </a:rPr>
              <a:t>RBCB </a:t>
            </a:r>
            <a:r>
              <a:rPr lang="cs-CZ" dirty="0" err="1">
                <a:solidFill>
                  <a:srgbClr val="000000"/>
                </a:solidFill>
              </a:rPr>
              <a:t>regulations</a:t>
            </a:r>
            <a:r>
              <a:rPr lang="cs-CZ" dirty="0">
                <a:solidFill>
                  <a:srgbClr val="000000"/>
                </a:solidFill>
              </a:rPr>
              <a:t> </a:t>
            </a:r>
            <a:r>
              <a:rPr lang="cs-CZ" dirty="0" err="1">
                <a:solidFill>
                  <a:srgbClr val="000000"/>
                </a:solidFill>
              </a:rPr>
              <a:t>of</a:t>
            </a:r>
            <a:r>
              <a:rPr lang="cs-CZ" dirty="0">
                <a:solidFill>
                  <a:srgbClr val="000000"/>
                </a:solidFill>
              </a:rPr>
              <a:t> lifting </a:t>
            </a:r>
            <a:r>
              <a:rPr lang="cs-CZ" dirty="0" err="1">
                <a:solidFill>
                  <a:srgbClr val="000000"/>
                </a:solidFill>
              </a:rPr>
              <a:t>equipment</a:t>
            </a:r>
            <a:r>
              <a:rPr lang="cs-CZ" dirty="0">
                <a:solidFill>
                  <a:srgbClr val="000000"/>
                </a:solidFill>
              </a:rPr>
              <a:t>, </a:t>
            </a:r>
            <a:r>
              <a:rPr lang="cs-CZ" sz="1800" dirty="0" err="1">
                <a:solidFill>
                  <a:srgbClr val="000000"/>
                </a:solidFill>
              </a:rPr>
              <a:t>manufacturer's</a:t>
            </a:r>
            <a:r>
              <a:rPr lang="cs-CZ" sz="1800" dirty="0">
                <a:solidFill>
                  <a:srgbClr val="000000"/>
                </a:solidFill>
              </a:rPr>
              <a:t> </a:t>
            </a:r>
            <a:r>
              <a:rPr lang="cs-CZ" sz="1800" dirty="0" err="1">
                <a:solidFill>
                  <a:srgbClr val="000000"/>
                </a:solidFill>
              </a:rPr>
              <a:t>manual</a:t>
            </a:r>
            <a:r>
              <a:rPr lang="cs-CZ" sz="1800" dirty="0">
                <a:solidFill>
                  <a:srgbClr val="000000"/>
                </a:solidFill>
              </a:rPr>
              <a:t> </a:t>
            </a:r>
            <a:r>
              <a:rPr lang="cs-CZ" sz="1800" dirty="0" err="1">
                <a:solidFill>
                  <a:srgbClr val="000000"/>
                </a:solidFill>
              </a:rPr>
              <a:t>of</a:t>
            </a:r>
            <a:r>
              <a:rPr lang="cs-CZ" sz="1800" dirty="0">
                <a:solidFill>
                  <a:srgbClr val="000000"/>
                </a:solidFill>
              </a:rPr>
              <a:t> lifting </a:t>
            </a:r>
            <a:r>
              <a:rPr lang="cs-CZ" sz="1800" dirty="0" err="1">
                <a:solidFill>
                  <a:srgbClr val="000000"/>
                </a:solidFill>
              </a:rPr>
              <a:t>equipment</a:t>
            </a:r>
            <a:r>
              <a:rPr lang="cs-CZ" dirty="0">
                <a:solidFill>
                  <a:srgbClr val="000000"/>
                </a:solidFill>
              </a:rPr>
              <a:t>, </a:t>
            </a:r>
            <a:r>
              <a:rPr lang="cs-CZ" dirty="0" err="1">
                <a:solidFill>
                  <a:srgbClr val="000000"/>
                </a:solidFill>
              </a:rPr>
              <a:t>other</a:t>
            </a:r>
            <a:r>
              <a:rPr lang="cs-CZ" dirty="0">
                <a:solidFill>
                  <a:srgbClr val="000000"/>
                </a:solidFill>
              </a:rPr>
              <a:t> </a:t>
            </a:r>
            <a:r>
              <a:rPr lang="cs-CZ" dirty="0" err="1">
                <a:solidFill>
                  <a:srgbClr val="000000"/>
                </a:solidFill>
              </a:rPr>
              <a:t>instructions</a:t>
            </a:r>
            <a:r>
              <a:rPr lang="cs-CZ" dirty="0">
                <a:solidFill>
                  <a:srgbClr val="000000"/>
                </a:solidFill>
              </a:rPr>
              <a:t>,</a:t>
            </a:r>
            <a:r>
              <a:rPr lang="en-US" dirty="0"/>
              <a:t> </a:t>
            </a:r>
            <a:r>
              <a:rPr lang="en-US" dirty="0">
                <a:solidFill>
                  <a:srgbClr val="000000"/>
                </a:solidFill>
              </a:rPr>
              <a:t>with valid license/relevant authorization/training, valid class</a:t>
            </a:r>
            <a:r>
              <a:rPr lang="cs-CZ" dirty="0">
                <a:solidFill>
                  <a:srgbClr val="000000"/>
                </a:solidFill>
              </a:rPr>
              <a:t> </a:t>
            </a:r>
            <a:r>
              <a:rPr lang="cs-CZ" dirty="0" err="1">
                <a:solidFill>
                  <a:srgbClr val="000000"/>
                </a:solidFill>
              </a:rPr>
              <a:t>of</a:t>
            </a:r>
            <a:r>
              <a:rPr lang="cs-CZ" dirty="0">
                <a:solidFill>
                  <a:srgbClr val="000000"/>
                </a:solidFill>
              </a:rPr>
              <a:t> lifting </a:t>
            </a:r>
            <a:r>
              <a:rPr lang="cs-CZ" dirty="0" err="1">
                <a:solidFill>
                  <a:srgbClr val="000000"/>
                </a:solidFill>
              </a:rPr>
              <a:t>equipment</a:t>
            </a:r>
            <a:r>
              <a:rPr lang="en-US" dirty="0">
                <a:solidFill>
                  <a:srgbClr val="000000"/>
                </a:solidFill>
              </a:rPr>
              <a:t>, with the </a:t>
            </a:r>
            <a:r>
              <a:rPr lang="cs-CZ" dirty="0" err="1">
                <a:solidFill>
                  <a:srgbClr val="000000"/>
                </a:solidFill>
              </a:rPr>
              <a:t>approval</a:t>
            </a:r>
            <a:r>
              <a:rPr lang="en-US" dirty="0">
                <a:solidFill>
                  <a:srgbClr val="000000"/>
                </a:solidFill>
              </a:rPr>
              <a:t> of the authorized manager</a:t>
            </a:r>
            <a:r>
              <a:rPr lang="cs-CZ" dirty="0">
                <a:solidFill>
                  <a:srgbClr val="000000"/>
                </a:solidFill>
              </a:rPr>
              <a:t>/</a:t>
            </a:r>
            <a:r>
              <a:rPr lang="cs-CZ" dirty="0" err="1">
                <a:solidFill>
                  <a:srgbClr val="000000"/>
                </a:solidFill>
              </a:rPr>
              <a:t>technician</a:t>
            </a:r>
            <a:r>
              <a:rPr lang="en-US" dirty="0">
                <a:solidFill>
                  <a:srgbClr val="000000"/>
                </a:solidFill>
              </a:rPr>
              <a:t> of </a:t>
            </a:r>
            <a:r>
              <a:rPr lang="cs-CZ" dirty="0">
                <a:solidFill>
                  <a:srgbClr val="000000"/>
                </a:solidFill>
              </a:rPr>
              <a:t>lifting </a:t>
            </a:r>
            <a:r>
              <a:rPr lang="cs-CZ" dirty="0" err="1">
                <a:solidFill>
                  <a:srgbClr val="000000"/>
                </a:solidFill>
              </a:rPr>
              <a:t>equipment</a:t>
            </a:r>
            <a:r>
              <a:rPr lang="cs-CZ" dirty="0">
                <a:solidFill>
                  <a:srgbClr val="000000"/>
                </a:solidFill>
              </a:rPr>
              <a:t> </a:t>
            </a:r>
            <a:r>
              <a:rPr lang="cs-CZ" dirty="0" err="1">
                <a:solidFill>
                  <a:srgbClr val="000000"/>
                </a:solidFill>
              </a:rPr>
              <a:t>of</a:t>
            </a:r>
            <a:r>
              <a:rPr lang="cs-CZ" dirty="0">
                <a:solidFill>
                  <a:srgbClr val="000000"/>
                </a:solidFill>
              </a:rPr>
              <a:t> RBCB</a:t>
            </a:r>
            <a:r>
              <a:rPr lang="en-US" dirty="0">
                <a:solidFill>
                  <a:srgbClr val="000000"/>
                </a:solidFill>
              </a:rPr>
              <a:t>.</a:t>
            </a:r>
            <a:endParaRPr lang="cs-CZ" dirty="0">
              <a:solidFill>
                <a:srgbClr val="000000"/>
              </a:solidFill>
            </a:endParaRPr>
          </a:p>
          <a:p>
            <a:pPr rtl="0"/>
            <a:r>
              <a:rPr lang="cs-CZ" dirty="0" err="1"/>
              <a:t>The</a:t>
            </a:r>
            <a:r>
              <a:rPr lang="cs-CZ" dirty="0"/>
              <a:t> o</a:t>
            </a:r>
            <a:r>
              <a:rPr lang="en-US" dirty="0" err="1"/>
              <a:t>perator</a:t>
            </a:r>
            <a:r>
              <a:rPr lang="cs-CZ" dirty="0"/>
              <a:t>s on lifting </a:t>
            </a:r>
            <a:r>
              <a:rPr lang="cs-CZ" dirty="0" err="1"/>
              <a:t>platform</a:t>
            </a:r>
            <a:r>
              <a:rPr lang="cs-CZ" dirty="0"/>
              <a:t> (</a:t>
            </a:r>
            <a:r>
              <a:rPr lang="cs-CZ" dirty="0" err="1"/>
              <a:t>above</a:t>
            </a:r>
            <a:r>
              <a:rPr lang="cs-CZ" dirty="0"/>
              <a:t> 1,5 m </a:t>
            </a:r>
            <a:r>
              <a:rPr lang="cs-CZ" dirty="0" err="1"/>
              <a:t>height</a:t>
            </a:r>
            <a:r>
              <a:rPr lang="cs-CZ" dirty="0"/>
              <a:t>)</a:t>
            </a:r>
            <a:r>
              <a:rPr lang="en-US" dirty="0"/>
              <a:t> must always secure themselves against falling (e.g. a rope of the appropriate length and a carabiner, etc.) and use the prescribed PPE (protective </a:t>
            </a:r>
            <a:r>
              <a:rPr lang="en" sz="1800" dirty="0">
                <a:solidFill>
                  <a:srgbClr val="000000"/>
                </a:solidFill>
              </a:rPr>
              <a:t>helmet with put on chinstrap</a:t>
            </a:r>
            <a:r>
              <a:rPr lang="en-US" dirty="0"/>
              <a:t>)</a:t>
            </a:r>
            <a:r>
              <a:rPr lang="cs-CZ" dirty="0"/>
              <a:t>.</a:t>
            </a:r>
          </a:p>
          <a:p>
            <a:pPr rtl="0"/>
            <a:r>
              <a:rPr lang="cs-CZ" dirty="0" err="1">
                <a:solidFill>
                  <a:srgbClr val="000000"/>
                </a:solidFill>
              </a:rPr>
              <a:t>The</a:t>
            </a:r>
            <a:r>
              <a:rPr lang="cs-CZ" dirty="0">
                <a:solidFill>
                  <a:srgbClr val="000000"/>
                </a:solidFill>
              </a:rPr>
              <a:t> s</a:t>
            </a:r>
            <a:r>
              <a:rPr lang="en-US" dirty="0">
                <a:solidFill>
                  <a:srgbClr val="000000"/>
                </a:solidFill>
              </a:rPr>
              <a:t>pace </a:t>
            </a:r>
            <a:r>
              <a:rPr lang="cs-CZ" dirty="0" err="1">
                <a:solidFill>
                  <a:srgbClr val="000000"/>
                </a:solidFill>
              </a:rPr>
              <a:t>around</a:t>
            </a:r>
            <a:r>
              <a:rPr lang="cs-CZ" dirty="0">
                <a:solidFill>
                  <a:srgbClr val="000000"/>
                </a:solidFill>
              </a:rPr>
              <a:t>/</a:t>
            </a:r>
            <a:r>
              <a:rPr lang="cs-CZ" dirty="0" err="1">
                <a:solidFill>
                  <a:srgbClr val="000000"/>
                </a:solidFill>
              </a:rPr>
              <a:t>under</a:t>
            </a:r>
            <a:r>
              <a:rPr lang="en-US" dirty="0">
                <a:solidFill>
                  <a:srgbClr val="000000"/>
                </a:solidFill>
              </a:rPr>
              <a:t> the place of work </a:t>
            </a:r>
            <a:r>
              <a:rPr lang="cs-CZ" dirty="0" err="1">
                <a:solidFill>
                  <a:srgbClr val="000000"/>
                </a:solidFill>
              </a:rPr>
              <a:t>must</a:t>
            </a:r>
            <a:r>
              <a:rPr lang="en-US" dirty="0">
                <a:solidFill>
                  <a:srgbClr val="000000"/>
                </a:solidFill>
              </a:rPr>
              <a:t> be </a:t>
            </a:r>
            <a:r>
              <a:rPr lang="cs-CZ" dirty="0" err="1">
                <a:solidFill>
                  <a:srgbClr val="000000"/>
                </a:solidFill>
              </a:rPr>
              <a:t>secured</a:t>
            </a:r>
            <a:r>
              <a:rPr lang="cs-CZ" dirty="0">
                <a:solidFill>
                  <a:srgbClr val="000000"/>
                </a:solidFill>
              </a:rPr>
              <a:t>, </a:t>
            </a:r>
            <a:r>
              <a:rPr lang="cs-CZ" dirty="0" err="1">
                <a:solidFill>
                  <a:srgbClr val="000000"/>
                </a:solidFill>
              </a:rPr>
              <a:t>also</a:t>
            </a:r>
            <a:r>
              <a:rPr lang="cs-CZ" dirty="0">
                <a:solidFill>
                  <a:srgbClr val="000000"/>
                </a:solidFill>
              </a:rPr>
              <a:t> </a:t>
            </a:r>
            <a:r>
              <a:rPr lang="en-US" dirty="0">
                <a:solidFill>
                  <a:srgbClr val="000000"/>
                </a:solidFill>
              </a:rPr>
              <a:t>surrounding area – e.g. </a:t>
            </a:r>
            <a:r>
              <a:rPr lang="cs-CZ" dirty="0" err="1">
                <a:solidFill>
                  <a:srgbClr val="000000"/>
                </a:solidFill>
              </a:rPr>
              <a:t>separating</a:t>
            </a:r>
            <a:r>
              <a:rPr lang="cs-CZ" dirty="0">
                <a:solidFill>
                  <a:srgbClr val="000000"/>
                </a:solidFill>
              </a:rPr>
              <a:t> </a:t>
            </a:r>
            <a:r>
              <a:rPr lang="cs-CZ" dirty="0" err="1">
                <a:solidFill>
                  <a:srgbClr val="000000"/>
                </a:solidFill>
              </a:rPr>
              <a:t>of</a:t>
            </a:r>
            <a:r>
              <a:rPr lang="en-US" dirty="0">
                <a:solidFill>
                  <a:srgbClr val="000000"/>
                </a:solidFill>
              </a:rPr>
              <a:t> persons / transport</a:t>
            </a:r>
            <a:r>
              <a:rPr lang="cs-CZ" dirty="0">
                <a:solidFill>
                  <a:srgbClr val="000000"/>
                </a:solidFill>
              </a:rPr>
              <a:t>, </a:t>
            </a:r>
            <a:r>
              <a:rPr lang="cs-CZ" dirty="0" err="1">
                <a:solidFill>
                  <a:srgbClr val="000000"/>
                </a:solidFill>
              </a:rPr>
              <a:t>delimiting</a:t>
            </a:r>
            <a:r>
              <a:rPr lang="cs-CZ" dirty="0">
                <a:solidFill>
                  <a:srgbClr val="000000"/>
                </a:solidFill>
              </a:rPr>
              <a:t> </a:t>
            </a:r>
            <a:r>
              <a:rPr lang="cs-CZ" dirty="0" err="1">
                <a:solidFill>
                  <a:srgbClr val="000000"/>
                </a:solidFill>
              </a:rPr>
              <a:t>the</a:t>
            </a:r>
            <a:r>
              <a:rPr lang="cs-CZ" dirty="0">
                <a:solidFill>
                  <a:srgbClr val="000000"/>
                </a:solidFill>
              </a:rPr>
              <a:t> </a:t>
            </a:r>
            <a:r>
              <a:rPr lang="cs-CZ" dirty="0" err="1">
                <a:solidFill>
                  <a:srgbClr val="000000"/>
                </a:solidFill>
              </a:rPr>
              <a:t>hazardous</a:t>
            </a:r>
            <a:r>
              <a:rPr lang="cs-CZ" dirty="0">
                <a:solidFill>
                  <a:srgbClr val="000000"/>
                </a:solidFill>
              </a:rPr>
              <a:t> area.</a:t>
            </a:r>
          </a:p>
          <a:p>
            <a:pPr rtl="0"/>
            <a:r>
              <a:rPr lang="en-US" dirty="0"/>
              <a:t>During work, one operator will always be present at the lower workplace who must be familiar with the </a:t>
            </a:r>
            <a:r>
              <a:rPr lang="cs-CZ" sz="1800" dirty="0" err="1">
                <a:solidFill>
                  <a:srgbClr val="000000"/>
                </a:solidFill>
              </a:rPr>
              <a:t>manufacturer's</a:t>
            </a:r>
            <a:r>
              <a:rPr lang="cs-CZ" sz="1800" dirty="0">
                <a:solidFill>
                  <a:srgbClr val="000000"/>
                </a:solidFill>
              </a:rPr>
              <a:t> </a:t>
            </a:r>
            <a:r>
              <a:rPr lang="cs-CZ" sz="1800" dirty="0" err="1">
                <a:solidFill>
                  <a:srgbClr val="000000"/>
                </a:solidFill>
              </a:rPr>
              <a:t>manual</a:t>
            </a:r>
            <a:r>
              <a:rPr lang="cs-CZ" sz="1800" dirty="0">
                <a:solidFill>
                  <a:srgbClr val="000000"/>
                </a:solidFill>
              </a:rPr>
              <a:t> </a:t>
            </a:r>
            <a:r>
              <a:rPr lang="en-US" dirty="0"/>
              <a:t>of the </a:t>
            </a:r>
            <a:r>
              <a:rPr lang="cs-CZ" dirty="0"/>
              <a:t>LP</a:t>
            </a:r>
            <a:r>
              <a:rPr lang="en-US" dirty="0"/>
              <a:t> and will have the appropriate PPE (e.g. helmet).</a:t>
            </a:r>
            <a:endParaRPr lang="cs-CZ" dirty="0">
              <a:solidFill>
                <a:srgbClr val="000000"/>
              </a:solidFill>
            </a:endParaRPr>
          </a:p>
          <a:p>
            <a:pPr rtl="0"/>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30</a:t>
            </a:fld>
            <a:endParaRPr lang="de-DE"/>
          </a:p>
        </p:txBody>
      </p:sp>
    </p:spTree>
    <p:custDataLst>
      <p:tags r:id="rId1"/>
    </p:custDataLst>
    <p:extLst>
      <p:ext uri="{BB962C8B-B14F-4D97-AF65-F5344CB8AC3E}">
        <p14:creationId xmlns:p14="http://schemas.microsoft.com/office/powerpoint/2010/main" val="2075632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6</a:t>
            </a:r>
            <a:r>
              <a:rPr lang="en" sz="2800" dirty="0"/>
              <a:t>.) Handling of Bulky Loads</a:t>
            </a:r>
            <a:endParaRPr lang="de-DE" sz="2800" dirty="0"/>
          </a:p>
        </p:txBody>
      </p:sp>
      <p:sp>
        <p:nvSpPr>
          <p:cNvPr id="10" name="Zástupný symbol pro obsah 9"/>
          <p:cNvSpPr>
            <a:spLocks noGrp="1"/>
          </p:cNvSpPr>
          <p:nvPr>
            <p:ph idx="1"/>
            <p:custDataLst>
              <p:tags r:id="rId4"/>
            </p:custDataLst>
          </p:nvPr>
        </p:nvSpPr>
        <p:spPr>
          <a:xfrm>
            <a:off x="259200" y="1354473"/>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rPr>
              <a:t>Unloading of machinery, switchboards, parts of air-conditioning units etc. from trucks with high-lift trucks or crane</a:t>
            </a:r>
            <a:r>
              <a:rPr lang="cs-CZ" dirty="0">
                <a:solidFill>
                  <a:srgbClr val="000000"/>
                </a:solidFill>
              </a:rPr>
              <a:t>, </a:t>
            </a:r>
            <a:r>
              <a:rPr lang="cs-CZ" dirty="0" err="1">
                <a:solidFill>
                  <a:srgbClr val="000000"/>
                </a:solidFill>
              </a:rPr>
              <a:t>other</a:t>
            </a:r>
            <a:r>
              <a:rPr lang="cs-CZ" dirty="0">
                <a:solidFill>
                  <a:srgbClr val="000000"/>
                </a:solidFill>
              </a:rPr>
              <a:t> lifting </a:t>
            </a:r>
            <a:r>
              <a:rPr lang="cs-CZ" dirty="0" err="1">
                <a:solidFill>
                  <a:srgbClr val="000000"/>
                </a:solidFill>
              </a:rPr>
              <a:t>equipment</a:t>
            </a:r>
            <a:r>
              <a:rPr lang="cs-CZ" dirty="0">
                <a:solidFill>
                  <a:srgbClr val="000000"/>
                </a:solidFill>
              </a:rPr>
              <a:t> (point 14-15)</a:t>
            </a:r>
            <a:r>
              <a:rPr lang="en" dirty="0">
                <a:solidFill>
                  <a:srgbClr val="000000"/>
                </a:solidFill>
              </a:rPr>
              <a:t>.</a:t>
            </a:r>
          </a:p>
          <a:p>
            <a:pPr rtl="0"/>
            <a:endParaRPr lang="cs-CZ" dirty="0">
              <a:solidFill>
                <a:srgbClr val="000000"/>
              </a:solidFill>
            </a:endParaRPr>
          </a:p>
          <a:p>
            <a:pPr rtl="0"/>
            <a:r>
              <a:rPr lang="en" dirty="0">
                <a:solidFill>
                  <a:srgbClr val="000000"/>
                </a:solidFill>
              </a:rPr>
              <a:t>Handling in the competence of the external company. If the RBCB staff participates in the handling procedure, they shall be obliged to follow instructions of the EC staff.</a:t>
            </a:r>
          </a:p>
          <a:p>
            <a:pPr rtl="0"/>
            <a:endParaRPr lang="cs-CZ" dirty="0">
              <a:solidFill>
                <a:srgbClr val="000000"/>
              </a:solidFill>
            </a:endParaRPr>
          </a:p>
          <a:p>
            <a:pPr rtl="0"/>
            <a:r>
              <a:rPr lang="en" dirty="0">
                <a:solidFill>
                  <a:srgbClr val="000000"/>
                </a:solidFill>
              </a:rPr>
              <a:t>The operator of the high-lift truck or crane shall hold relevant qualification to operate such means.</a:t>
            </a:r>
          </a:p>
          <a:p>
            <a:pPr rtl="0"/>
            <a:endParaRPr lang="cs-CZ" dirty="0">
              <a:solidFill>
                <a:srgbClr val="000000"/>
              </a:solidFill>
            </a:endParaRPr>
          </a:p>
          <a:p>
            <a:pPr rtl="0"/>
            <a:r>
              <a:rPr lang="en" dirty="0">
                <a:solidFill>
                  <a:srgbClr val="000000"/>
                </a:solidFill>
              </a:rPr>
              <a:t>If the load must be tied or untied, a competent person (slinger), holding relevant qualification, shall carry-out such activity,</a:t>
            </a:r>
          </a:p>
          <a:p>
            <a:pPr rtl="0"/>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31</a:t>
            </a:fld>
            <a:endParaRPr lang="de-DE"/>
          </a:p>
        </p:txBody>
      </p:sp>
    </p:spTree>
    <p:custDataLst>
      <p:tags r:id="rId1"/>
    </p:custDataLst>
    <p:extLst>
      <p:ext uri="{BB962C8B-B14F-4D97-AF65-F5344CB8AC3E}">
        <p14:creationId xmlns:p14="http://schemas.microsoft.com/office/powerpoint/2010/main" val="274353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3"/>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a:solidFill>
                  <a:srgbClr val="000000"/>
                </a:solidFill>
              </a:rPr>
              <a:t>The staff, moving around the load, shall wear personal protective equipment (helmet, occupational footwear etc.) and their identification shall be easy (reflective vest).</a:t>
            </a:r>
          </a:p>
          <a:p>
            <a:pPr rtl="0"/>
            <a:endParaRPr lang="cs-CZ" dirty="0">
              <a:solidFill>
                <a:srgbClr val="000000"/>
              </a:solidFill>
            </a:endParaRPr>
          </a:p>
          <a:p>
            <a:pPr rtl="0"/>
            <a:r>
              <a:rPr lang="en">
                <a:solidFill>
                  <a:srgbClr val="000000"/>
                </a:solidFill>
              </a:rPr>
              <a:t>Access of unauthorized persons and access of transport means, whose activity shall not be connected with the handling, shall be forbidden in the working area (i.e., under suspended or lifted load or immediate vicinity).</a:t>
            </a:r>
          </a:p>
          <a:p>
            <a:pPr rtl="0"/>
            <a:endParaRPr lang="cs-CZ" dirty="0">
              <a:solidFill>
                <a:srgbClr val="000000"/>
              </a:solidFill>
            </a:endParaRPr>
          </a:p>
          <a:p>
            <a:pPr rtl="0"/>
            <a:r>
              <a:rPr lang="en">
                <a:solidFill>
                  <a:srgbClr val="000000"/>
                </a:solidFill>
              </a:rPr>
              <a:t>Loads shall not be transported over other staff (or any other people) or in the immediate vicinity.</a:t>
            </a:r>
          </a:p>
          <a:p>
            <a:pPr rtl="0"/>
            <a:endParaRPr lang="cs-CZ" dirty="0">
              <a:solidFill>
                <a:srgbClr val="000000"/>
              </a:solidFill>
            </a:endParaRPr>
          </a:p>
          <a:p>
            <a:pPr rtl="0"/>
            <a:r>
              <a:rPr lang="en">
                <a:solidFill>
                  <a:srgbClr val="000000"/>
                </a:solidFill>
              </a:rPr>
              <a:t>All staff shall keep a sufficient distance from the handled load. The load shall not be supported, balanced etc. by hands.</a:t>
            </a:r>
          </a:p>
          <a:p>
            <a:pPr rtl="0"/>
            <a:endParaRPr lang="de-DE"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32</a:t>
            </a:fld>
            <a:endParaRPr lang="de-DE"/>
          </a:p>
        </p:txBody>
      </p:sp>
    </p:spTree>
    <p:custDataLst>
      <p:tags r:id="rId1"/>
    </p:custDataLst>
    <p:extLst>
      <p:ext uri="{BB962C8B-B14F-4D97-AF65-F5344CB8AC3E}">
        <p14:creationId xmlns:p14="http://schemas.microsoft.com/office/powerpoint/2010/main" val="2622096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7</a:t>
            </a:r>
            <a:r>
              <a:rPr lang="en" sz="2800" dirty="0"/>
              <a:t>.) Charging station</a:t>
            </a:r>
            <a:endParaRPr lang="de-DE" sz="2800" dirty="0"/>
          </a:p>
        </p:txBody>
      </p:sp>
      <p:sp>
        <p:nvSpPr>
          <p:cNvPr id="10" name="Zástupný symbol pro obsah 9"/>
          <p:cNvSpPr>
            <a:spLocks noGrp="1"/>
          </p:cNvSpPr>
          <p:nvPr>
            <p:ph idx="1"/>
            <p:custDataLst>
              <p:tags r:id="rId5"/>
            </p:custDataLst>
          </p:nvPr>
        </p:nvSpPr>
        <p:spPr>
          <a:xfrm>
            <a:off x="259079" y="1295400"/>
            <a:ext cx="10298085" cy="722326"/>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a:solidFill>
                  <a:srgbClr val="000000"/>
                </a:solidFill>
              </a:rPr>
              <a:t>If the EC operates a charging station in the premises of the RBCB (an opened area reserved and adapted to recharge batteries, the space may also be used for battery maintenance):</a:t>
            </a: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33</a:t>
            </a:fld>
            <a:endParaRPr lang="de-DE"/>
          </a:p>
        </p:txBody>
      </p:sp>
      <p:sp>
        <p:nvSpPr>
          <p:cNvPr id="6" name="Zástupný symbol pro obsah 9"/>
          <p:cNvSpPr txBox="1">
            <a:spLocks/>
          </p:cNvSpPr>
          <p:nvPr>
            <p:custDataLst>
              <p:tags r:id="rId6"/>
            </p:custDataLst>
          </p:nvPr>
        </p:nvSpPr>
        <p:spPr>
          <a:xfrm>
            <a:off x="1939620" y="2085162"/>
            <a:ext cx="8770380" cy="3445814"/>
          </a:xfrm>
          <a:prstGeom prst="rect">
            <a:avLst/>
          </a:prstGeo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rtl="0" fontAlgn="auto">
              <a:spcAft>
                <a:spcPts val="0"/>
              </a:spcAft>
            </a:pPr>
            <a:r>
              <a:rPr lang="en" dirty="0">
                <a:solidFill>
                  <a:srgbClr val="000000"/>
                </a:solidFill>
              </a:rPr>
              <a:t>no flammable material shall be stored within the radius of </a:t>
            </a:r>
            <a:r>
              <a:rPr lang="cs-CZ" dirty="0">
                <a:solidFill>
                  <a:srgbClr val="000000"/>
                </a:solidFill>
              </a:rPr>
              <a:t>1</a:t>
            </a:r>
            <a:r>
              <a:rPr lang="en" dirty="0">
                <a:solidFill>
                  <a:srgbClr val="000000"/>
                </a:solidFill>
              </a:rPr>
              <a:t>.5 meters from the charging station; or such space shall be separated from the battery by a fireproof barrier.</a:t>
            </a:r>
          </a:p>
          <a:p>
            <a:pPr marL="0" indent="0" rtl="0" fontAlgn="auto">
              <a:spcAft>
                <a:spcPts val="0"/>
              </a:spcAft>
              <a:buNone/>
            </a:pPr>
            <a:endParaRPr lang="cs-CZ">
              <a:solidFill>
                <a:srgbClr val="000000"/>
              </a:solidFill>
            </a:endParaRPr>
          </a:p>
          <a:p>
            <a:pPr marL="0" indent="0" rtl="0" fontAlgn="auto">
              <a:spcAft>
                <a:spcPts val="0"/>
              </a:spcAft>
              <a:buNone/>
            </a:pPr>
            <a:r>
              <a:rPr lang="cs-CZ">
                <a:solidFill>
                  <a:srgbClr val="000000"/>
                </a:solidFill>
              </a:rPr>
              <a:t>Lead-acid </a:t>
            </a:r>
            <a:r>
              <a:rPr lang="cs-CZ" dirty="0" err="1">
                <a:solidFill>
                  <a:srgbClr val="000000"/>
                </a:solidFill>
              </a:rPr>
              <a:t>accumulators</a:t>
            </a:r>
            <a:r>
              <a:rPr lang="cs-CZ" dirty="0">
                <a:solidFill>
                  <a:srgbClr val="000000"/>
                </a:solidFill>
              </a:rPr>
              <a:t>, Ni-Cd, </a:t>
            </a:r>
            <a:r>
              <a:rPr lang="cs-CZ" dirty="0" err="1">
                <a:solidFill>
                  <a:srgbClr val="000000"/>
                </a:solidFill>
              </a:rPr>
              <a:t>NiMH</a:t>
            </a:r>
            <a:r>
              <a:rPr lang="cs-CZ" dirty="0">
                <a:solidFill>
                  <a:srgbClr val="000000"/>
                </a:solidFill>
              </a:rPr>
              <a:t>, </a:t>
            </a:r>
            <a:r>
              <a:rPr lang="cs-CZ" dirty="0" err="1">
                <a:solidFill>
                  <a:srgbClr val="000000"/>
                </a:solidFill>
              </a:rPr>
              <a:t>etc</a:t>
            </a:r>
            <a:r>
              <a:rPr lang="cs-CZ" dirty="0">
                <a:solidFill>
                  <a:srgbClr val="000000"/>
                </a:solidFill>
              </a:rPr>
              <a:t>.</a:t>
            </a:r>
          </a:p>
          <a:p>
            <a:pPr rtl="0" fontAlgn="auto">
              <a:spcAft>
                <a:spcPts val="0"/>
              </a:spcAft>
            </a:pPr>
            <a:r>
              <a:rPr lang="en" dirty="0">
                <a:solidFill>
                  <a:srgbClr val="000000"/>
                </a:solidFill>
              </a:rPr>
              <a:t>The workplace shall be well ventilated, marked with safety warning signs; fire extinguishers shall be located nearby.</a:t>
            </a:r>
          </a:p>
          <a:p>
            <a:pPr rtl="0" fontAlgn="auto">
              <a:spcAft>
                <a:spcPts val="0"/>
              </a:spcAft>
            </a:pPr>
            <a:r>
              <a:rPr lang="en" dirty="0">
                <a:solidFill>
                  <a:srgbClr val="000000"/>
                </a:solidFill>
              </a:rPr>
              <a:t>The staff, handling with batteries, shall wear personal protective equipment (goggles or face shield, rubber gloves etc.) depending on the risk assessment.</a:t>
            </a:r>
          </a:p>
          <a:p>
            <a:pPr rtl="0" fontAlgn="auto">
              <a:spcAft>
                <a:spcPts val="0"/>
              </a:spcAft>
            </a:pPr>
            <a:endParaRPr lang="cs-CZ" dirty="0">
              <a:solidFill>
                <a:srgbClr val="000000"/>
              </a:solidFill>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18.) </a:t>
            </a:r>
            <a:r>
              <a:rPr lang="en" sz="2800" dirty="0"/>
              <a:t>Works on electrical appliance</a:t>
            </a:r>
            <a:endParaRPr lang="de-DE" sz="2800" dirty="0"/>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sz="1800" b="0" i="0" u="none" strike="noStrike" baseline="0" dirty="0">
                <a:solidFill>
                  <a:srgbClr val="000000"/>
                </a:solidFill>
                <a:latin typeface="Wingdings 3" panose="05040102010807070707" pitchFamily="18" charset="2"/>
              </a:rPr>
              <a:t> </a:t>
            </a:r>
            <a:r>
              <a:rPr lang="en-US" sz="1800" b="0" i="0" u="none" strike="noStrike" baseline="0" dirty="0">
                <a:solidFill>
                  <a:srgbClr val="000000"/>
                </a:solidFill>
                <a:latin typeface="Bosch Office Sans" pitchFamily="2" charset="0"/>
              </a:rPr>
              <a:t>Passages of cables through door and window openings - use a red double-layer cable protector with a length of at least 1 m!</a:t>
            </a:r>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34</a:t>
            </a:fld>
            <a:endParaRPr lang="de-DE"/>
          </a:p>
        </p:txBody>
      </p:sp>
      <p:pic>
        <p:nvPicPr>
          <p:cNvPr id="5" name="Obrázek 4">
            <a:extLst>
              <a:ext uri="{FF2B5EF4-FFF2-40B4-BE49-F238E27FC236}">
                <a16:creationId xmlns:a16="http://schemas.microsoft.com/office/drawing/2014/main" id="{C3971A40-E03E-433F-8B56-D86EDFBC7A89}"/>
              </a:ext>
            </a:extLst>
          </p:cNvPr>
          <p:cNvPicPr>
            <a:picLocks noChangeAspect="1"/>
          </p:cNvPicPr>
          <p:nvPr/>
        </p:nvPicPr>
        <p:blipFill>
          <a:blip r:embed="rId6"/>
          <a:stretch>
            <a:fillRect/>
          </a:stretch>
        </p:blipFill>
        <p:spPr>
          <a:xfrm>
            <a:off x="636681" y="1989966"/>
            <a:ext cx="3686226" cy="2885247"/>
          </a:xfrm>
          <a:prstGeom prst="rect">
            <a:avLst/>
          </a:prstGeom>
        </p:spPr>
      </p:pic>
      <p:pic>
        <p:nvPicPr>
          <p:cNvPr id="7" name="Obrázek 6">
            <a:extLst>
              <a:ext uri="{FF2B5EF4-FFF2-40B4-BE49-F238E27FC236}">
                <a16:creationId xmlns:a16="http://schemas.microsoft.com/office/drawing/2014/main" id="{FEFA99EF-D86A-4808-AEBD-295610E288F2}"/>
              </a:ext>
            </a:extLst>
          </p:cNvPr>
          <p:cNvPicPr>
            <a:picLocks noChangeAspect="1"/>
          </p:cNvPicPr>
          <p:nvPr/>
        </p:nvPicPr>
        <p:blipFill>
          <a:blip r:embed="rId7"/>
          <a:stretch>
            <a:fillRect/>
          </a:stretch>
        </p:blipFill>
        <p:spPr>
          <a:xfrm>
            <a:off x="5255248" y="2055377"/>
            <a:ext cx="3286016" cy="2464512"/>
          </a:xfrm>
          <a:prstGeom prst="rect">
            <a:avLst/>
          </a:prstGeom>
        </p:spPr>
      </p:pic>
    </p:spTree>
    <p:custDataLst>
      <p:tags r:id="rId1"/>
    </p:custDataLst>
    <p:extLst>
      <p:ext uri="{BB962C8B-B14F-4D97-AF65-F5344CB8AC3E}">
        <p14:creationId xmlns:p14="http://schemas.microsoft.com/office/powerpoint/2010/main" val="3733829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8</a:t>
            </a:r>
            <a:r>
              <a:rPr lang="en" sz="2800" dirty="0"/>
              <a:t>.) Works on electrical appliance</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rPr>
              <a:t>Before the start and after the completion of works on the electrical equipment (EE) in the ownership of the RBCB, the EC job manager shall inform the EC coordinator. Hand-over and acceptance of the workplace, involving electrical works, shall be in writing. </a:t>
            </a:r>
          </a:p>
          <a:p>
            <a:pPr rtl="0"/>
            <a:r>
              <a:rPr lang="en" b="1" dirty="0">
                <a:solidFill>
                  <a:srgbClr val="000000"/>
                </a:solidFill>
              </a:rPr>
              <a:t>The job manager shall be appointed for each work involving electricity</a:t>
            </a:r>
            <a:r>
              <a:rPr lang="en" dirty="0">
                <a:solidFill>
                  <a:srgbClr val="000000"/>
                </a:solidFill>
              </a:rPr>
              <a:t> – </a:t>
            </a:r>
            <a:r>
              <a:rPr lang="cs-CZ" dirty="0">
                <a:solidFill>
                  <a:srgbClr val="000000"/>
                </a:solidFill>
              </a:rPr>
              <a:t>„</a:t>
            </a:r>
            <a:r>
              <a:rPr lang="en-US" dirty="0">
                <a:solidFill>
                  <a:srgbClr val="000000"/>
                </a:solidFill>
              </a:rPr>
              <a:t> Lead Electrical Engineer" according to §7 of Government Regulation No. 194/2022 Coll.</a:t>
            </a:r>
            <a:r>
              <a:rPr lang="en" dirty="0">
                <a:solidFill>
                  <a:srgbClr val="000000"/>
                </a:solidFill>
              </a:rPr>
              <a:t>as amended, with the final responsibility for working activities carried-out on the EE. </a:t>
            </a:r>
          </a:p>
          <a:p>
            <a:pPr rtl="0"/>
            <a:r>
              <a:rPr lang="en" dirty="0">
                <a:solidFill>
                  <a:srgbClr val="000000"/>
                </a:solidFill>
              </a:rPr>
              <a:t>Works on live low voltage circuits shall be forbidden in the RBCB.</a:t>
            </a:r>
            <a:endParaRPr lang="cs-CZ" dirty="0">
              <a:solidFill>
                <a:srgbClr val="000000"/>
              </a:solidFill>
            </a:endParaRPr>
          </a:p>
          <a:p>
            <a:pPr rtl="0"/>
            <a:r>
              <a:rPr lang="en" dirty="0">
                <a:solidFill>
                  <a:srgbClr val="000000"/>
                </a:solidFill>
              </a:rPr>
              <a:t>Works on el. switchboards without knowledge of FCM department shall be forbidden.</a:t>
            </a:r>
          </a:p>
          <a:p>
            <a:pPr rtl="0"/>
            <a:r>
              <a:rPr lang="en" dirty="0">
                <a:solidFill>
                  <a:srgbClr val="000000"/>
                </a:solidFill>
              </a:rPr>
              <a:t>Upon request, the EC shall submit a proof of completed valid electrical revision of the equipment in the ownership of the EC; furthermore, such equipment shall comply with valid regulations.</a:t>
            </a:r>
          </a:p>
          <a:p>
            <a:pPr rtl="0"/>
            <a:r>
              <a:rPr lang="en" dirty="0">
                <a:solidFill>
                  <a:srgbClr val="000000"/>
                </a:solidFill>
              </a:rPr>
              <a:t>The external company shall be responsible for the fact that the staff making electrical works shall hold necessary </a:t>
            </a:r>
            <a:r>
              <a:rPr lang="en-US" dirty="0">
                <a:solidFill>
                  <a:srgbClr val="000000"/>
                </a:solidFill>
              </a:rPr>
              <a:t>professional qualification according to Government Regulation No. 194/2022 Coll.</a:t>
            </a:r>
            <a:endParaRPr lang="cs-CZ" dirty="0">
              <a:solidFill>
                <a:srgbClr val="000000"/>
              </a:solidFill>
            </a:endParaRPr>
          </a:p>
          <a:p>
            <a:pPr rtl="0"/>
            <a:endParaRPr lang="de-DE"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35</a:t>
            </a:fld>
            <a:endParaRPr lang="de-DE"/>
          </a:p>
        </p:txBody>
      </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dirty="0"/>
              <a:t>1</a:t>
            </a:r>
            <a:r>
              <a:rPr lang="cs-CZ" sz="2800" dirty="0"/>
              <a:t>9</a:t>
            </a:r>
            <a:r>
              <a:rPr lang="en" sz="2800" dirty="0"/>
              <a:t>.) Explosion hazard premises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dirty="0">
                <a:solidFill>
                  <a:srgbClr val="000000"/>
                </a:solidFill>
              </a:rPr>
              <a:t>To prevent formation of an explosive atmosphere.</a:t>
            </a:r>
          </a:p>
          <a:p>
            <a:pPr rtl="0"/>
            <a:endParaRPr lang="cs-CZ" dirty="0">
              <a:solidFill>
                <a:srgbClr val="000000"/>
              </a:solidFill>
            </a:endParaRPr>
          </a:p>
          <a:p>
            <a:pPr rtl="0"/>
            <a:r>
              <a:rPr lang="en" dirty="0">
                <a:solidFill>
                  <a:srgbClr val="000000"/>
                </a:solidFill>
              </a:rPr>
              <a:t>Places, where formation of an explosive atmosphere can not be excluded, shall be separated and labelled with the safety warning sign.</a:t>
            </a:r>
          </a:p>
          <a:p>
            <a:pPr rtl="0"/>
            <a:endParaRPr lang="cs-CZ" dirty="0">
              <a:solidFill>
                <a:srgbClr val="000000"/>
              </a:solidFill>
            </a:endParaRPr>
          </a:p>
          <a:p>
            <a:pPr rtl="0"/>
            <a:r>
              <a:rPr lang="en" dirty="0">
                <a:solidFill>
                  <a:srgbClr val="000000"/>
                </a:solidFill>
              </a:rPr>
              <a:t>To fill in, with the EC coordinator, the so-called hot work permit “Order V” (government decree No. 406/2004 Coll., on Detailed Requirements on Occupational Health and Safety in the Explosion Environment</a:t>
            </a:r>
            <a:r>
              <a:rPr lang="cs-CZ" dirty="0">
                <a:solidFill>
                  <a:srgbClr val="000000"/>
                </a:solidFill>
              </a:rPr>
              <a:t>, </a:t>
            </a:r>
            <a:r>
              <a:rPr lang="cs-CZ" dirty="0" err="1">
                <a:solidFill>
                  <a:srgbClr val="000000"/>
                </a:solidFill>
              </a:rPr>
              <a:t>familiarize</a:t>
            </a:r>
            <a:r>
              <a:rPr lang="cs-CZ" dirty="0">
                <a:solidFill>
                  <a:srgbClr val="000000"/>
                </a:solidFill>
              </a:rPr>
              <a:t> </a:t>
            </a:r>
            <a:r>
              <a:rPr lang="cs-CZ" dirty="0" err="1">
                <a:solidFill>
                  <a:srgbClr val="000000"/>
                </a:solidFill>
              </a:rPr>
              <a:t>with</a:t>
            </a:r>
            <a:r>
              <a:rPr lang="cs-CZ" dirty="0">
                <a:solidFill>
                  <a:srgbClr val="000000"/>
                </a:solidFill>
              </a:rPr>
              <a:t> </a:t>
            </a:r>
            <a:r>
              <a:rPr lang="cs-CZ" dirty="0" err="1">
                <a:solidFill>
                  <a:srgbClr val="000000"/>
                </a:solidFill>
              </a:rPr>
              <a:t>special</a:t>
            </a:r>
            <a:r>
              <a:rPr lang="cs-CZ" dirty="0">
                <a:solidFill>
                  <a:srgbClr val="000000"/>
                </a:solidFill>
              </a:rPr>
              <a:t> </a:t>
            </a:r>
            <a:r>
              <a:rPr lang="cs-CZ" dirty="0" err="1">
                <a:solidFill>
                  <a:srgbClr val="000000"/>
                </a:solidFill>
              </a:rPr>
              <a:t>documentation</a:t>
            </a:r>
            <a:r>
              <a:rPr lang="cs-CZ" dirty="0">
                <a:solidFill>
                  <a:srgbClr val="000000"/>
                </a:solidFill>
              </a:rPr>
              <a:t> </a:t>
            </a:r>
            <a:r>
              <a:rPr lang="cs-CZ" dirty="0" err="1">
                <a:solidFill>
                  <a:srgbClr val="000000"/>
                </a:solidFill>
              </a:rPr>
              <a:t>about</a:t>
            </a:r>
            <a:r>
              <a:rPr lang="cs-CZ" dirty="0">
                <a:solidFill>
                  <a:srgbClr val="000000"/>
                </a:solidFill>
              </a:rPr>
              <a:t> </a:t>
            </a:r>
            <a:r>
              <a:rPr lang="cs-CZ" dirty="0" err="1">
                <a:solidFill>
                  <a:srgbClr val="000000"/>
                </a:solidFill>
              </a:rPr>
              <a:t>explozive</a:t>
            </a:r>
            <a:r>
              <a:rPr lang="cs-CZ" dirty="0">
                <a:solidFill>
                  <a:srgbClr val="000000"/>
                </a:solidFill>
              </a:rPr>
              <a:t> area in RBCB</a:t>
            </a:r>
            <a:r>
              <a:rPr lang="en" dirty="0">
                <a:solidFill>
                  <a:srgbClr val="000000"/>
                </a:solidFill>
              </a:rPr>
              <a:t>).</a:t>
            </a:r>
          </a:p>
          <a:p>
            <a:pPr rtl="0"/>
            <a:endParaRPr lang="cs-CZ" dirty="0">
              <a:solidFill>
                <a:srgbClr val="000000"/>
              </a:solidFill>
            </a:endParaRP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36</a:t>
            </a:fld>
            <a:endParaRPr lang="de-DE"/>
          </a:p>
        </p:txBody>
      </p:sp>
      <p:pic>
        <p:nvPicPr>
          <p:cNvPr id="4" name="Obrázek 1">
            <a:extLst>
              <a:ext uri="{FF2B5EF4-FFF2-40B4-BE49-F238E27FC236}">
                <a16:creationId xmlns:a16="http://schemas.microsoft.com/office/drawing/2014/main" id="{F4E88DFD-5916-6765-48DF-5A5B481EF085}"/>
              </a:ext>
            </a:extLst>
          </p:cNvPr>
          <p:cNvPicPr>
            <a:picLocks noChangeAspect="1"/>
          </p:cNvPicPr>
          <p:nvPr>
            <p:custDataLst>
              <p:tags r:id="rId6"/>
            </p:custDataLst>
          </p:nvPr>
        </p:nvPicPr>
        <p:blipFill>
          <a:blip r:embed="rId8">
            <a:extLst>
              <a:ext uri="{28A0092B-C50C-407E-A947-70E740481C1C}">
                <a14:useLocalDpi xmlns:a14="http://schemas.microsoft.com/office/drawing/2010/main" val="0"/>
              </a:ext>
            </a:extLst>
          </a:blip>
          <a:srcRect/>
          <a:stretch>
            <a:fillRect/>
          </a:stretch>
        </p:blipFill>
        <p:spPr bwMode="auto">
          <a:xfrm>
            <a:off x="8181340" y="699933"/>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7900" y="742718"/>
            <a:ext cx="10452100" cy="3941257"/>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sz="1600" dirty="0">
                <a:solidFill>
                  <a:srgbClr val="000000"/>
                </a:solidFill>
              </a:rPr>
              <a:t>If employees of two and more employers fulfil tasks at one workplace, the employers </a:t>
            </a:r>
            <a:r>
              <a:rPr lang="en" sz="1600" b="1" dirty="0">
                <a:solidFill>
                  <a:srgbClr val="000000"/>
                </a:solidFill>
              </a:rPr>
              <a:t>shall be obliged to inform one another in writing about risks and measures </a:t>
            </a:r>
            <a:r>
              <a:rPr lang="en" sz="1600" dirty="0">
                <a:solidFill>
                  <a:srgbClr val="000000"/>
                </a:solidFill>
              </a:rPr>
              <a:t>taken to protect against exposure to the risks associated with the work being done and with the workplace concerned, and shall cooperate in ensuring the occupational safety and health protection for all employees at the workplace. Based on a written agreement between involved employers, the employer (authorized by the said agreement) shall coordinate actions for protection of safety and health of employees as well as procedures to ensure the same.</a:t>
            </a:r>
          </a:p>
          <a:p>
            <a:pPr rtl="0"/>
            <a:r>
              <a:rPr lang="en" sz="1600" dirty="0">
                <a:solidFill>
                  <a:srgbClr val="000000"/>
                </a:solidFill>
              </a:rPr>
              <a:t>Each employer, mentioned in the previous paragraph, shall be obliged to: </a:t>
            </a:r>
          </a:p>
          <a:p>
            <a:pPr lvl="1" rtl="0">
              <a:buFont typeface="Wingdings 3" panose="05040102010807070707" pitchFamily="18" charset="2"/>
              <a:buChar char=""/>
            </a:pPr>
            <a:r>
              <a:rPr lang="en" sz="1400" dirty="0">
                <a:solidFill>
                  <a:srgbClr val="000000"/>
                </a:solidFill>
              </a:rPr>
              <a:t>ensure that his activities and works of his employees shall be organized, coordinated and carried-out in a manner to protect also employees of another employer, </a:t>
            </a:r>
          </a:p>
          <a:p>
            <a:pPr lvl="1" rtl="0">
              <a:buFont typeface="Wingdings 3" panose="05040102010807070707" pitchFamily="18" charset="2"/>
              <a:buChar char=""/>
            </a:pPr>
            <a:r>
              <a:rPr lang="en" sz="1400" dirty="0">
                <a:solidFill>
                  <a:srgbClr val="000000"/>
                </a:solidFill>
              </a:rPr>
              <a:t>sufficiently and without undue delay inform trade unions </a:t>
            </a:r>
            <a:r>
              <a:rPr lang="cs-CZ" sz="1400" dirty="0">
                <a:solidFill>
                  <a:srgbClr val="000000"/>
                </a:solidFill>
              </a:rPr>
              <a:t>and</a:t>
            </a:r>
            <a:r>
              <a:rPr lang="en" sz="1400" dirty="0">
                <a:solidFill>
                  <a:srgbClr val="000000"/>
                </a:solidFill>
              </a:rPr>
              <a:t> representatives of employees for occupational health and safety, and if not active at the employer, directly his staff about risks and adopted measures obtained from other employers.</a:t>
            </a:r>
          </a:p>
          <a:p>
            <a:r>
              <a:rPr lang="en-US" sz="1600" dirty="0"/>
              <a:t>The employer's obligation to ensure occupational health</a:t>
            </a:r>
            <a:r>
              <a:rPr lang="cs-CZ" sz="1600" dirty="0"/>
              <a:t> and </a:t>
            </a:r>
            <a:r>
              <a:rPr lang="cs-CZ" sz="1600" dirty="0" err="1"/>
              <a:t>safety</a:t>
            </a:r>
            <a:r>
              <a:rPr lang="en-US" sz="1600" dirty="0"/>
              <a:t> </a:t>
            </a:r>
            <a:r>
              <a:rPr lang="cs-CZ" sz="1600" dirty="0" err="1"/>
              <a:t>at</a:t>
            </a:r>
            <a:r>
              <a:rPr lang="cs-CZ" sz="1600" dirty="0"/>
              <a:t> </a:t>
            </a:r>
            <a:r>
              <a:rPr lang="cs-CZ" sz="1600" dirty="0" err="1"/>
              <a:t>work</a:t>
            </a:r>
            <a:r>
              <a:rPr lang="cs-CZ" sz="1600" dirty="0"/>
              <a:t> </a:t>
            </a:r>
            <a:r>
              <a:rPr lang="en-US" sz="1600" dirty="0"/>
              <a:t>shall apply to all persons who are in workplace.</a:t>
            </a:r>
            <a:endParaRPr lang="cs-CZ" sz="1600" dirty="0"/>
          </a:p>
          <a:p>
            <a:r>
              <a:rPr lang="en" sz="1600" dirty="0">
                <a:solidFill>
                  <a:srgbClr val="000000"/>
                </a:solidFill>
              </a:rPr>
              <a:t>All works shall be carried-out in harmony with valid regulations and internal RBCB regulations</a:t>
            </a:r>
            <a:r>
              <a:rPr lang="cs-CZ" sz="1600" dirty="0">
                <a:solidFill>
                  <a:srgbClr val="000000"/>
                </a:solidFill>
              </a:rPr>
              <a:t>. </a:t>
            </a: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4</a:t>
            </a:fld>
            <a:endParaRPr lang="de-DE"/>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lnSpc>
                <a:spcPct val="89000"/>
              </a:lnSpc>
              <a:spcBef>
                <a:spcPts val="0"/>
              </a:spcBef>
              <a:spcAft>
                <a:spcPts val="0"/>
              </a:spcAft>
            </a:pPr>
            <a:r>
              <a:rPr lang="en" sz="2800"/>
              <a:t>2. Directives for external companies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dirty="0">
                <a:solidFill>
                  <a:srgbClr val="000000"/>
                </a:solidFill>
              </a:rPr>
              <a:t>RBCB</a:t>
            </a:r>
            <a:r>
              <a:rPr lang="en" dirty="0">
                <a:solidFill>
                  <a:srgbClr val="000000"/>
                </a:solidFill>
              </a:rPr>
              <a:t> – the company Robert Bosch spol. s r.o., České Budějovice</a:t>
            </a:r>
            <a:endParaRPr lang="cs-CZ" dirty="0">
              <a:solidFill>
                <a:srgbClr val="000000"/>
              </a:solidFill>
            </a:endParaRPr>
          </a:p>
          <a:p>
            <a:pPr rtl="0">
              <a:buFont typeface="Wingdings 3" panose="05040102010807070707" pitchFamily="18" charset="2"/>
              <a:buChar char=""/>
            </a:pPr>
            <a:endParaRPr lang="cs-CZ" dirty="0">
              <a:solidFill>
                <a:srgbClr val="000000"/>
              </a:solidFill>
            </a:endParaRPr>
          </a:p>
          <a:p>
            <a:pPr rtl="0"/>
            <a:r>
              <a:rPr lang="en" b="1" dirty="0">
                <a:solidFill>
                  <a:srgbClr val="000000"/>
                </a:solidFill>
              </a:rPr>
              <a:t>External company (EC)  - </a:t>
            </a:r>
            <a:r>
              <a:rPr lang="en" dirty="0">
                <a:solidFill>
                  <a:srgbClr val="000000"/>
                </a:solidFill>
              </a:rPr>
              <a:t>a company active in the RBCB objects as authorized by the RBCB. </a:t>
            </a:r>
            <a:endParaRPr lang="cs-CZ" dirty="0">
              <a:solidFill>
                <a:srgbClr val="000000"/>
              </a:solidFill>
            </a:endParaRPr>
          </a:p>
          <a:p>
            <a:pPr rtl="0"/>
            <a:endParaRPr lang="cs-CZ" dirty="0">
              <a:solidFill>
                <a:srgbClr val="000000"/>
              </a:solidFill>
            </a:endParaRPr>
          </a:p>
          <a:p>
            <a:pPr rtl="0"/>
            <a:r>
              <a:rPr lang="en" b="1" dirty="0">
                <a:solidFill>
                  <a:srgbClr val="000000"/>
                </a:solidFill>
              </a:rPr>
              <a:t>EC coordinator</a:t>
            </a:r>
            <a:r>
              <a:rPr lang="en" dirty="0">
                <a:solidFill>
                  <a:srgbClr val="000000"/>
                </a:solidFill>
              </a:rPr>
              <a:t> - a RBCB employee, </a:t>
            </a:r>
            <a:r>
              <a:rPr lang="cs-CZ" dirty="0" err="1">
                <a:solidFill>
                  <a:srgbClr val="000000"/>
                </a:solidFill>
              </a:rPr>
              <a:t>trained</a:t>
            </a:r>
            <a:r>
              <a:rPr lang="cs-CZ" dirty="0">
                <a:solidFill>
                  <a:srgbClr val="000000"/>
                </a:solidFill>
              </a:rPr>
              <a:t> and </a:t>
            </a:r>
            <a:r>
              <a:rPr lang="en" dirty="0">
                <a:solidFill>
                  <a:srgbClr val="000000"/>
                </a:solidFill>
              </a:rPr>
              <a:t>appointed in writing, supervising and coordinating works of E</a:t>
            </a:r>
            <a:r>
              <a:rPr lang="cs-CZ" dirty="0">
                <a:solidFill>
                  <a:srgbClr val="000000"/>
                </a:solidFill>
              </a:rPr>
              <a:t>c</a:t>
            </a:r>
            <a:r>
              <a:rPr lang="en" dirty="0">
                <a:solidFill>
                  <a:srgbClr val="000000"/>
                </a:solidFill>
              </a:rPr>
              <a:t>s</a:t>
            </a:r>
            <a:r>
              <a:rPr lang="cs-CZ" dirty="0">
                <a:solidFill>
                  <a:srgbClr val="000000"/>
                </a:solidFill>
              </a:rPr>
              <a:t> </a:t>
            </a:r>
            <a:r>
              <a:rPr lang="en" dirty="0">
                <a:solidFill>
                  <a:srgbClr val="000000"/>
                </a:solidFill>
              </a:rPr>
              <a:t>in the RBCB objects.</a:t>
            </a:r>
          </a:p>
          <a:p>
            <a:pPr rtl="0">
              <a:buFont typeface="Wingdings 3" panose="05040102010807070707" pitchFamily="18" charset="2"/>
              <a:buChar char=""/>
            </a:pPr>
            <a:endParaRPr lang="cs-CZ" dirty="0">
              <a:solidFill>
                <a:srgbClr val="000000"/>
              </a:solidFill>
            </a:endParaRPr>
          </a:p>
          <a:p>
            <a:pPr rtl="0"/>
            <a:r>
              <a:rPr lang="en" b="1" dirty="0">
                <a:solidFill>
                  <a:srgbClr val="000000"/>
                </a:solidFill>
              </a:rPr>
              <a:t>Authorized representative of the EC </a:t>
            </a:r>
            <a:r>
              <a:rPr lang="en" dirty="0">
                <a:solidFill>
                  <a:srgbClr val="000000"/>
                </a:solidFill>
              </a:rPr>
              <a:t>- an EC employee, authorized by the EC to </a:t>
            </a:r>
            <a:r>
              <a:rPr lang="cs-CZ" dirty="0" err="1">
                <a:solidFill>
                  <a:srgbClr val="000000"/>
                </a:solidFill>
              </a:rPr>
              <a:t>check</a:t>
            </a:r>
            <a:r>
              <a:rPr lang="cs-CZ" dirty="0">
                <a:solidFill>
                  <a:srgbClr val="000000"/>
                </a:solidFill>
              </a:rPr>
              <a:t> </a:t>
            </a:r>
            <a:r>
              <a:rPr lang="en" dirty="0">
                <a:solidFill>
                  <a:srgbClr val="000000"/>
                </a:solidFill>
              </a:rPr>
              <a:t>and supervise works carried-out in the RBCB.</a:t>
            </a:r>
          </a:p>
        </p:txBody>
      </p:sp>
      <p:sp>
        <p:nvSpPr>
          <p:cNvPr id="3" name="Zástupný symbol pro číslo snímku 2"/>
          <p:cNvSpPr>
            <a:spLocks noGrp="1"/>
          </p:cNvSpPr>
          <p:nvPr>
            <p:ph type="sldNum" sz="quarter" idx="12"/>
          </p:nvPr>
        </p:nvSpPr>
        <p:spPr/>
        <p:txBody>
          <a:bodyPr rtlCol="0"/>
          <a:lstStyle/>
          <a:p>
            <a:pPr rtl="0"/>
            <a:fld id="{4898AEC0-503E-4FA4-859C-D0F72D6E3F79}" type="slidenum">
              <a:rPr lang="de-DE" smtClean="0"/>
              <a:pPr rtl="0"/>
              <a:t>5</a:t>
            </a:fld>
            <a:endParaRPr lang="de-DE"/>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a:solidFill>
                  <a:srgbClr val="000000"/>
                </a:solidFill>
              </a:rPr>
              <a:t>Obligations of external company: </a:t>
            </a:r>
          </a:p>
          <a:p>
            <a:pPr lvl="1" rtl="0">
              <a:buFont typeface="Wingdings 3" panose="05040102010807070707" pitchFamily="18" charset="2"/>
              <a:buChar char=""/>
            </a:pPr>
            <a:r>
              <a:rPr lang="en">
                <a:solidFill>
                  <a:srgbClr val="000000"/>
                </a:solidFill>
              </a:rPr>
              <a:t>to the full extent guarantee professional qualification (updated professional qualification documentation) and compliance with safety instructions by its staff.</a:t>
            </a:r>
          </a:p>
          <a:p>
            <a:pPr lvl="1" rtl="0">
              <a:buFont typeface="Wingdings 3" panose="05040102010807070707" pitchFamily="18" charset="2"/>
              <a:buChar char=""/>
            </a:pPr>
            <a:r>
              <a:rPr lang="en">
                <a:solidFill>
                  <a:srgbClr val="000000"/>
                </a:solidFill>
              </a:rPr>
              <a:t>to appoint the authorized representative of the EC provided that the EC carries-out works on the equipment and property in the RBCB premises. </a:t>
            </a:r>
          </a:p>
          <a:p>
            <a:pPr lvl="1" rtl="0">
              <a:buFont typeface="Wingdings 3" panose="05040102010807070707" pitchFamily="18" charset="2"/>
              <a:buChar char=""/>
            </a:pPr>
            <a:r>
              <a:rPr lang="en">
                <a:solidFill>
                  <a:srgbClr val="000000"/>
                </a:solidFill>
              </a:rPr>
              <a:t>to cooperate with the relevant EC coordinator.</a:t>
            </a:r>
          </a:p>
          <a:p>
            <a:pPr lvl="1" rtl="0">
              <a:buFont typeface="Wingdings 3" panose="05040102010807070707" pitchFamily="18" charset="2"/>
              <a:buChar char=""/>
            </a:pPr>
            <a:r>
              <a:rPr lang="en">
                <a:solidFill>
                  <a:srgbClr val="000000"/>
                </a:solidFill>
              </a:rPr>
              <a:t>to confirm the form </a:t>
            </a:r>
            <a:r>
              <a:rPr lang="en" b="1"/>
              <a:t>Responsibility of External Companies.</a:t>
            </a:r>
            <a:r>
              <a:rPr lang="en">
                <a:solidFill>
                  <a:srgbClr val="000000"/>
                </a:solidFill>
              </a:rPr>
              <a:t> The executive of the EC (or the representative authorized by the executive) shall sign this form at the time of the signature the agreement; shall be ensured by the RBCB procurement department and/or the EF coordinator.</a:t>
            </a:r>
          </a:p>
          <a:p>
            <a:pPr lvl="1" rtl="0">
              <a:buFont typeface="Wingdings 3" panose="05040102010807070707" pitchFamily="18" charset="2"/>
              <a:buChar char=""/>
            </a:pPr>
            <a:endParaRPr lang="cs-CZ" dirty="0">
              <a:solidFill>
                <a:srgbClr val="000000"/>
              </a:solidFill>
            </a:endParaRPr>
          </a:p>
          <a:p>
            <a:pPr rtl="0">
              <a:spcBef>
                <a:spcPts val="0"/>
              </a:spcBef>
              <a:spcAft>
                <a:spcPts val="0"/>
              </a:spcAft>
            </a:pPr>
            <a:endParaRPr lang="de-DE" dirty="0">
              <a:solidFill>
                <a:srgbClr val="000000"/>
              </a:solidFill>
            </a:endParaRPr>
          </a:p>
          <a:p>
            <a:pPr lvl="1" rtl="0">
              <a:buFont typeface="Wingdings 3" panose="05040102010807070707" pitchFamily="18" charset="2"/>
              <a:buChar char=""/>
            </a:pPr>
            <a:endParaRPr lang="cs-CZ" b="1" dirty="0">
              <a:solidFill>
                <a:srgbClr val="000000"/>
              </a:solidFill>
            </a:endParaRPr>
          </a:p>
          <a:p>
            <a:pPr lvl="1" rtl="0">
              <a:buClr>
                <a:srgbClr val="3A5A82"/>
              </a:buClr>
              <a:buSzPts val="900"/>
              <a:buFont typeface="Wingdings"/>
              <a:buChar char="q"/>
            </a:pPr>
            <a:endParaRPr lang="cs-CZ"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6</a:t>
            </a:fld>
            <a:endParaRPr lang="de-DE"/>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3"/>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a:buSzPct val="100000"/>
            </a:pPr>
            <a:r>
              <a:rPr lang="en" b="1" dirty="0">
                <a:solidFill>
                  <a:srgbClr val="000000"/>
                </a:solidFill>
              </a:rPr>
              <a:t>Form “Responsibility of External Companies”</a:t>
            </a:r>
          </a:p>
          <a:p>
            <a:pPr lvl="1">
              <a:buFont typeface="Wingdings 3" panose="05040102010807070707" pitchFamily="18" charset="2"/>
              <a:buChar char=""/>
            </a:pPr>
            <a:r>
              <a:rPr lang="en" dirty="0">
                <a:solidFill>
                  <a:srgbClr val="000000"/>
                </a:solidFill>
              </a:rPr>
              <a:t>By signing this document, the external company (supplier) shall undertake to comply with rules of works carried-out in the RBCB objects mentioned in the manual “General Terms and Conditions of Works of External Companies Carried-Out in the Objects of the Company Robert Bosch spol. s r.o.”, available on the Internet, see reference in this form. Each employee accessing the RBCB, including employees of sub-suppliers with contractual relation with the supplier and working under the supervision of the supplier in the RBCB, shall be trained according to this presentation.</a:t>
            </a:r>
          </a:p>
          <a:p>
            <a:pPr lvl="1">
              <a:buFont typeface="Wingdings 3" panose="05040102010807070707" pitchFamily="18" charset="2"/>
              <a:buChar char=""/>
            </a:pPr>
            <a:r>
              <a:rPr lang="en" dirty="0">
                <a:solidFill>
                  <a:srgbClr val="000000"/>
                </a:solidFill>
              </a:rPr>
              <a:t>Compliance with legal regulations shall not be excluded from obligations.</a:t>
            </a:r>
          </a:p>
          <a:p>
            <a:pPr lvl="1">
              <a:buFont typeface="Wingdings 3" panose="05040102010807070707" pitchFamily="18" charset="2"/>
              <a:buChar char=""/>
            </a:pPr>
            <a:r>
              <a:rPr lang="en" dirty="0">
                <a:solidFill>
                  <a:srgbClr val="000000"/>
                </a:solidFill>
              </a:rPr>
              <a:t>To ensure cooperation and coordination of works, the external company shall be obliged to appoint an authorized representative of the EC, who shall be responsible for compliance with mentioned requirements. The EC coordinator for external companies, appointed for works carried-out in the specific sector, shall be his partner from the RBCB. </a:t>
            </a:r>
          </a:p>
          <a:p>
            <a:pPr lvl="1">
              <a:buFont typeface="Wingdings 3" panose="05040102010807070707" pitchFamily="18" charset="2"/>
              <a:buChar char=""/>
            </a:pPr>
            <a:r>
              <a:rPr lang="en" dirty="0">
                <a:solidFill>
                  <a:srgbClr val="000000"/>
                </a:solidFill>
              </a:rPr>
              <a:t>If the EC employee and his work breaches his obligations defined in this presentation, the EC coordinator and/or his representative may suspend such work until redress, order the EC employee intoxicated by alcohol and/or intoxicating substances out of the plant or terminate cooperation with the EC.</a:t>
            </a:r>
          </a:p>
          <a:p>
            <a:pPr lvl="1" rtl="0">
              <a:buFont typeface="Wingdings 3" panose="05040102010807070707" pitchFamily="18" charset="2"/>
              <a:buChar char=""/>
            </a:pPr>
            <a:endParaRPr lang="cs-CZ" b="1" dirty="0">
              <a:solidFill>
                <a:srgbClr val="000000"/>
              </a:solidFill>
            </a:endParaRPr>
          </a:p>
          <a:p>
            <a:pPr lvl="1" rtl="0">
              <a:buClr>
                <a:srgbClr val="3A5A82"/>
              </a:buClr>
              <a:buSzPts val="900"/>
              <a:buFont typeface="Wingdings"/>
              <a:buChar char="q"/>
            </a:pPr>
            <a:endParaRPr lang="cs-CZ"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7</a:t>
            </a:fld>
            <a:endParaRPr lang="de-DE"/>
          </a:p>
        </p:txBody>
      </p:sp>
    </p:spTree>
    <p:custDataLst>
      <p:tags r:id="rId1"/>
    </p:custDataLst>
    <p:extLst>
      <p:ext uri="{BB962C8B-B14F-4D97-AF65-F5344CB8AC3E}">
        <p14:creationId xmlns:p14="http://schemas.microsoft.com/office/powerpoint/2010/main" val="151703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dirty="0">
                <a:solidFill>
                  <a:srgbClr val="000000"/>
                </a:solidFill>
              </a:rPr>
              <a:t>Basic obligations of the authorized representative of the EC: </a:t>
            </a:r>
          </a:p>
          <a:p>
            <a:pPr rtl="0"/>
            <a:endParaRPr lang="cs-CZ" b="1" dirty="0">
              <a:solidFill>
                <a:srgbClr val="000000"/>
              </a:solidFill>
            </a:endParaRPr>
          </a:p>
          <a:p>
            <a:pPr lvl="1">
              <a:buFont typeface="Wingdings 3" panose="05040102010807070707" pitchFamily="18" charset="2"/>
              <a:buChar char=""/>
            </a:pPr>
            <a:r>
              <a:rPr dirty="0"/>
              <a:t>Before the EC enters the RBCB, to fill in and sign the form “</a:t>
            </a:r>
            <a:r>
              <a:rPr lang="en-GB" b="1" dirty="0"/>
              <a:t>Handover of the workplace to an external company including mutual exchange of information on risks</a:t>
            </a:r>
            <a:r>
              <a:rPr dirty="0"/>
              <a:t>”.</a:t>
            </a:r>
          </a:p>
          <a:p>
            <a:pPr lvl="1" rtl="0">
              <a:buFont typeface="Wingdings 3" panose="05040102010807070707" pitchFamily="18" charset="2"/>
              <a:buChar char=""/>
            </a:pPr>
            <a:r>
              <a:rPr lang="en" dirty="0">
                <a:solidFill>
                  <a:srgbClr val="000000"/>
                </a:solidFill>
              </a:rPr>
              <a:t>To inform the EC coordinator about presence of the EC in the company before entering the RBCB object. </a:t>
            </a:r>
          </a:p>
          <a:p>
            <a:pPr lvl="1">
              <a:buFont typeface="Wingdings 3" panose="05040102010807070707" pitchFamily="18" charset="2"/>
              <a:buChar char=""/>
            </a:pPr>
            <a:r>
              <a:rPr lang="en" dirty="0">
                <a:solidFill>
                  <a:srgbClr val="000000"/>
                </a:solidFill>
              </a:rPr>
              <a:t>Before the start of work, to fill in the form “</a:t>
            </a:r>
            <a:r>
              <a:rPr lang="en-GB" b="1" dirty="0"/>
              <a:t>Handover and takeover of the workplace to an external company </a:t>
            </a:r>
            <a:r>
              <a:rPr lang="en" dirty="0">
                <a:solidFill>
                  <a:srgbClr val="000000"/>
                </a:solidFill>
              </a:rPr>
              <a:t>”; if necessary, risks</a:t>
            </a:r>
            <a:r>
              <a:rPr lang="cs-CZ" dirty="0">
                <a:solidFill>
                  <a:srgbClr val="000000"/>
                </a:solidFill>
              </a:rPr>
              <a:t>/</a:t>
            </a:r>
            <a:r>
              <a:rPr lang="cs-CZ" dirty="0" err="1">
                <a:solidFill>
                  <a:srgbClr val="000000"/>
                </a:solidFill>
              </a:rPr>
              <a:t>measures</a:t>
            </a:r>
            <a:r>
              <a:rPr lang="en" dirty="0">
                <a:solidFill>
                  <a:srgbClr val="000000"/>
                </a:solidFill>
              </a:rPr>
              <a:t> associated with the specific work shall be completed</a:t>
            </a:r>
            <a:r>
              <a:rPr lang="cs-CZ" dirty="0">
                <a:solidFill>
                  <a:srgbClr val="000000"/>
                </a:solidFill>
              </a:rPr>
              <a:t>, </a:t>
            </a:r>
            <a:r>
              <a:rPr lang="cs-CZ" dirty="0" err="1">
                <a:solidFill>
                  <a:srgbClr val="000000"/>
                </a:solidFill>
              </a:rPr>
              <a:t>allow</a:t>
            </a:r>
            <a:r>
              <a:rPr lang="cs-CZ" dirty="0">
                <a:solidFill>
                  <a:srgbClr val="000000"/>
                </a:solidFill>
              </a:rPr>
              <a:t> </a:t>
            </a:r>
            <a:r>
              <a:rPr lang="cs-CZ" dirty="0" err="1">
                <a:solidFill>
                  <a:srgbClr val="000000"/>
                </a:solidFill>
              </a:rPr>
              <a:t>work</a:t>
            </a:r>
            <a:r>
              <a:rPr lang="cs-CZ" dirty="0">
                <a:solidFill>
                  <a:srgbClr val="000000"/>
                </a:solidFill>
              </a:rPr>
              <a:t> </a:t>
            </a:r>
            <a:r>
              <a:rPr lang="cs-CZ" dirty="0" err="1">
                <a:solidFill>
                  <a:srgbClr val="000000"/>
                </a:solidFill>
              </a:rPr>
              <a:t>permits</a:t>
            </a:r>
            <a:r>
              <a:rPr lang="cs-CZ" dirty="0">
                <a:solidFill>
                  <a:srgbClr val="000000"/>
                </a:solidFill>
              </a:rPr>
              <a:t> (</a:t>
            </a:r>
            <a:r>
              <a:rPr lang="cs-CZ" dirty="0" err="1">
                <a:solidFill>
                  <a:srgbClr val="000000"/>
                </a:solidFill>
              </a:rPr>
              <a:t>next</a:t>
            </a:r>
            <a:r>
              <a:rPr lang="cs-CZ" dirty="0">
                <a:solidFill>
                  <a:srgbClr val="000000"/>
                </a:solidFill>
              </a:rPr>
              <a:t> </a:t>
            </a:r>
            <a:r>
              <a:rPr lang="cs-CZ" dirty="0" err="1">
                <a:solidFill>
                  <a:srgbClr val="000000"/>
                </a:solidFill>
              </a:rPr>
              <a:t>page</a:t>
            </a:r>
            <a:r>
              <a:rPr lang="cs-CZ" dirty="0">
                <a:solidFill>
                  <a:srgbClr val="000000"/>
                </a:solidFill>
              </a:rPr>
              <a:t>)</a:t>
            </a:r>
            <a:r>
              <a:rPr lang="en" dirty="0">
                <a:solidFill>
                  <a:srgbClr val="000000"/>
                </a:solidFill>
              </a:rPr>
              <a:t>. In cooperation with the EC coordinator to introduce every measure at the workplace necessary to eliminate hazard to staff, environment and property.</a:t>
            </a:r>
          </a:p>
          <a:p>
            <a:pPr lvl="1" rtl="0">
              <a:buFont typeface="Wingdings 3" panose="05040102010807070707" pitchFamily="18" charset="2"/>
              <a:buChar char=""/>
            </a:pPr>
            <a:r>
              <a:rPr lang="en" dirty="0">
                <a:solidFill>
                  <a:srgbClr val="000000"/>
                </a:solidFill>
              </a:rPr>
              <a:t>To forward information about specific conditions of work performance to all his employees including staff of sub-suppliers.</a:t>
            </a:r>
            <a:endParaRPr lang="cs-CZ" dirty="0">
              <a:solidFill>
                <a:srgbClr val="000000"/>
              </a:solidFill>
            </a:endParaRPr>
          </a:p>
          <a:p>
            <a:pPr lvl="1">
              <a:buFont typeface="Wingdings 3" panose="05040102010807070707" pitchFamily="18" charset="2"/>
              <a:buChar char=""/>
            </a:pPr>
            <a:r>
              <a:rPr lang="en" dirty="0">
                <a:solidFill>
                  <a:srgbClr val="000000"/>
                </a:solidFill>
              </a:rPr>
              <a:t>After the completion of works, to fill in the form “</a:t>
            </a:r>
            <a:r>
              <a:rPr lang="en-GB" b="1" dirty="0"/>
              <a:t>Handover and takeover of the workplace to an external company </a:t>
            </a:r>
            <a:r>
              <a:rPr lang="en" dirty="0">
                <a:solidFill>
                  <a:srgbClr val="000000"/>
                </a:solidFill>
              </a:rPr>
              <a:t>” together with the EC coordinator and/or his representative.</a:t>
            </a:r>
          </a:p>
          <a:p>
            <a:pPr lvl="1" rtl="0">
              <a:buFont typeface="Wingdings 3" panose="05040102010807070707" pitchFamily="18" charset="2"/>
              <a:buChar char=""/>
            </a:pPr>
            <a:endParaRPr lang="cs-CZ"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8</a:t>
            </a:fld>
            <a:endParaRPr lang="de-DE"/>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rtl="0">
              <a:lnSpc>
                <a:spcPct val="89000"/>
              </a:lnSpc>
              <a:spcBef>
                <a:spcPts val="0"/>
              </a:spcBef>
              <a:spcAft>
                <a:spcPts val="0"/>
              </a:spcAft>
            </a:pPr>
            <a:r>
              <a:rPr lang="en" sz="2800" dirty="0">
                <a:solidFill>
                  <a:srgbClr val="000000"/>
                </a:solidFill>
              </a:rPr>
              <a:t>Instructions for external companies</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p>
            <a:pPr rtl="0"/>
            <a:r>
              <a:rPr lang="en" b="1" dirty="0">
                <a:solidFill>
                  <a:srgbClr val="000000"/>
                </a:solidFill>
              </a:rPr>
              <a:t>Hot work permits shall be needed for: </a:t>
            </a:r>
          </a:p>
          <a:p>
            <a:pPr lvl="1" rtl="0">
              <a:buFont typeface="Wingdings 3" panose="05040102010807070707" pitchFamily="18" charset="2"/>
              <a:buChar char=""/>
            </a:pPr>
            <a:r>
              <a:rPr lang="en" dirty="0">
                <a:solidFill>
                  <a:srgbClr val="000000"/>
                </a:solidFill>
              </a:rPr>
              <a:t>open flame work, welding, flame cutting, soldering and grinding with fire hazard from heat and sparks, roof repairs with burner etc.,</a:t>
            </a:r>
          </a:p>
          <a:p>
            <a:pPr lvl="1" rtl="0">
              <a:buFont typeface="Wingdings 3" panose="05040102010807070707" pitchFamily="18" charset="2"/>
              <a:buChar char=""/>
            </a:pPr>
            <a:r>
              <a:rPr lang="en" dirty="0">
                <a:solidFill>
                  <a:srgbClr val="000000"/>
                </a:solidFill>
              </a:rPr>
              <a:t>works in the explosive environment - order “V”,</a:t>
            </a:r>
            <a:endParaRPr lang="cs-CZ" dirty="0">
              <a:solidFill>
                <a:srgbClr val="000000"/>
              </a:solidFill>
            </a:endParaRPr>
          </a:p>
          <a:p>
            <a:pPr lvl="1" rtl="0">
              <a:buFont typeface="Wingdings 3" panose="05040102010807070707" pitchFamily="18" charset="2"/>
              <a:buChar char=""/>
            </a:pPr>
            <a:r>
              <a:rPr lang="cs-CZ" dirty="0" err="1">
                <a:solidFill>
                  <a:srgbClr val="000000"/>
                </a:solidFill>
              </a:rPr>
              <a:t>works</a:t>
            </a:r>
            <a:r>
              <a:rPr lang="cs-CZ" dirty="0">
                <a:solidFill>
                  <a:srgbClr val="000000"/>
                </a:solidFill>
              </a:rPr>
              <a:t> </a:t>
            </a:r>
            <a:r>
              <a:rPr lang="cs-CZ" dirty="0" err="1">
                <a:solidFill>
                  <a:srgbClr val="000000"/>
                </a:solidFill>
              </a:rPr>
              <a:t>with</a:t>
            </a:r>
            <a:r>
              <a:rPr lang="cs-CZ" dirty="0">
                <a:solidFill>
                  <a:srgbClr val="000000"/>
                </a:solidFill>
              </a:rPr>
              <a:t> </a:t>
            </a:r>
            <a:r>
              <a:rPr lang="cs-CZ" dirty="0" err="1">
                <a:solidFill>
                  <a:srgbClr val="000000"/>
                </a:solidFill>
              </a:rPr>
              <a:t>cranes</a:t>
            </a:r>
            <a:r>
              <a:rPr lang="cs-CZ" dirty="0">
                <a:solidFill>
                  <a:srgbClr val="000000"/>
                </a:solidFill>
              </a:rPr>
              <a:t>, lifting </a:t>
            </a:r>
            <a:r>
              <a:rPr lang="cs-CZ" dirty="0" err="1">
                <a:solidFill>
                  <a:srgbClr val="000000"/>
                </a:solidFill>
              </a:rPr>
              <a:t>equipments</a:t>
            </a:r>
            <a:r>
              <a:rPr lang="cs-CZ" dirty="0">
                <a:solidFill>
                  <a:srgbClr val="000000"/>
                </a:solidFill>
              </a:rPr>
              <a:t> (point 14-15), </a:t>
            </a:r>
            <a:r>
              <a:rPr lang="en" dirty="0">
                <a:solidFill>
                  <a:srgbClr val="000000"/>
                </a:solidFill>
              </a:rPr>
              <a:t> </a:t>
            </a:r>
          </a:p>
          <a:p>
            <a:pPr lvl="1" rtl="0">
              <a:buFont typeface="Wingdings 3" panose="05040102010807070707" pitchFamily="18" charset="2"/>
              <a:buChar char=""/>
            </a:pPr>
            <a:r>
              <a:rPr lang="en" dirty="0">
                <a:solidFill>
                  <a:srgbClr val="000000"/>
                </a:solidFill>
              </a:rPr>
              <a:t>Order “B”</a:t>
            </a:r>
            <a:r>
              <a:rPr lang="cs" b="1" dirty="0">
                <a:solidFill>
                  <a:srgbClr val="000000"/>
                </a:solidFill>
              </a:rPr>
              <a:t> </a:t>
            </a:r>
            <a:r>
              <a:rPr lang="cs" dirty="0">
                <a:solidFill>
                  <a:srgbClr val="000000"/>
                </a:solidFill>
              </a:rPr>
              <a:t>shall be filled in for works on electrical equipment low-voltage, very-high voltage and extra-high voltage. </a:t>
            </a:r>
          </a:p>
          <a:p>
            <a:pPr marL="234000" lvl="1" indent="0" rtl="0">
              <a:buNone/>
            </a:pPr>
            <a:endParaRPr lang="cs-CZ" dirty="0">
              <a:solidFill>
                <a:srgbClr val="000000"/>
              </a:solidFill>
            </a:endParaRPr>
          </a:p>
          <a:p>
            <a:pPr marL="252000" lvl="1" indent="-252000" rtl="0">
              <a:lnSpc>
                <a:spcPct val="107000"/>
              </a:lnSpc>
            </a:pPr>
            <a:r>
              <a:rPr lang="en" sz="1800" b="1" dirty="0">
                <a:solidFill>
                  <a:srgbClr val="000000"/>
                </a:solidFill>
              </a:rPr>
              <a:t>Obligations of the authorized representative of the EC and EC coordinator for implementation of the “hot work permits” </a:t>
            </a:r>
          </a:p>
          <a:p>
            <a:pPr lvl="1" rtl="0">
              <a:buFont typeface="Wingdings 3" panose="05040102010807070707" pitchFamily="18" charset="2"/>
              <a:buChar char=""/>
            </a:pPr>
            <a:r>
              <a:rPr lang="en" dirty="0">
                <a:solidFill>
                  <a:srgbClr val="000000"/>
                </a:solidFill>
              </a:rPr>
              <a:t>For the so-called “Hot work permits”, the authorized representative of the EC and the EC coordinator shall fill in the necessary authorizations. The authorized representative of the EC shall deliver information about specific conditions of the work performance to all his colleagues and all staff of sub-supplier carrying-out works in the RBCB. </a:t>
            </a:r>
            <a:r>
              <a:rPr lang="en" b="1" dirty="0">
                <a:solidFill>
                  <a:srgbClr val="000000"/>
                </a:solidFill>
              </a:rPr>
              <a:t>The EC staff may not carry out works without delivery of such information.</a:t>
            </a:r>
          </a:p>
          <a:p>
            <a:pPr marL="234000" lvl="1" indent="0" rtl="0">
              <a:buNone/>
            </a:pPr>
            <a:endParaRPr lang="cs-CZ" dirty="0">
              <a:solidFill>
                <a:srgbClr val="000000"/>
              </a:solidFill>
            </a:endParaRPr>
          </a:p>
          <a:p>
            <a:pPr rtl="0"/>
            <a:endParaRPr lang="cs-CZ" dirty="0">
              <a:solidFill>
                <a:srgbClr val="000000"/>
              </a:solidFill>
            </a:endParaRPr>
          </a:p>
        </p:txBody>
      </p:sp>
      <p:sp>
        <p:nvSpPr>
          <p:cNvPr id="2" name="Zástupný symbol pro číslo snímku 1"/>
          <p:cNvSpPr>
            <a:spLocks noGrp="1"/>
          </p:cNvSpPr>
          <p:nvPr>
            <p:ph type="sldNum" sz="quarter" idx="12"/>
          </p:nvPr>
        </p:nvSpPr>
        <p:spPr/>
        <p:txBody>
          <a:bodyPr rtlCol="0"/>
          <a:lstStyle/>
          <a:p>
            <a:pPr rtl="0"/>
            <a:fld id="{4898AEC0-503E-4FA4-859C-D0F72D6E3F79}" type="slidenum">
              <a:rPr lang="de-DE" smtClean="0"/>
              <a:pPr rtl="0"/>
              <a:t>9</a:t>
            </a:fld>
            <a:endParaRPr lang="de-DE"/>
          </a:p>
        </p:txBody>
      </p:sp>
    </p:spTree>
    <p:custDataLst>
      <p:tags r:id="rId2"/>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G1_D2_169.PNG" val="image1.png"/>
  <p:tag name="RIGHT_D2.PNG" val="image3.png"/>
  <p:tag name="BG2_D2_169.PNG" val="image4.png"/>
  <p:tag name="SWITCH_BG1_D2_169.JPG" val="image5.png"/>
  <p:tag name="BOTTOM_D2_169.PNG" val="image6.png"/>
  <p:tag name="LOGO2_D2.PNG" val="image7.png"/>
  <p:tag name="BG3_D2_169.PNG" val="image9.png"/>
  <p:tag name="SWITCH_BG2_D2_169.JPG" val="image8.png"/>
  <p:tag name="LOGO1_D2.PNG" val="image2.png"/>
  <p:tag name="MLTEMPLATEVERSION" val="1.0"/>
  <p:tag name="SAXMLTEMPLATE" val="presentation_169"/>
  <p:tag name="SAXMLCOMPANYNAME" val="bosch"/>
  <p:tag name="SAXMLCOMPANYNAME_PREVIOUS" val="bosch"/>
  <p:tag name="MLTEMPLATEVERSION_PREVIOUS" val="1.0"/>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1.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0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6.) Havárie (požár, výbuch, únik CHL atd.)"/>
  <p:tag name="NBTXTC" val="6.) Havárie (požár, výbuch, únik CHL atd.)"/>
  <p:tag name="AGTX" val="6.) Havárie (požár, výbuch, únik CHL atd.)"/>
  <p:tag name="AGTXC" val="6.) Havárie (požár, výbuch, únik CHL atd.)"/>
  <p:tag name="COLORSETCLASSNAME" val="ColorSet2"/>
  <p:tag name="SAXCONVERTED" val="1"/>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0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6.) Havárie (požár, výbuch, únik CHL atd.)"/>
  <p:tag name="NBTXTC" val="6.) Havárie (požár, výbuch, únik CHL atd.)"/>
  <p:tag name="AGTX" val="6.) Havárie (požár, výbuch, únik CHL atd.)"/>
  <p:tag name="AGTXC" val="6.) Havárie (požár, výbuch, únik CHL atd.)"/>
  <p:tag name="COLORSETCLASSNAME" val="ColorSet2"/>
  <p:tag name="SAXCONVERTED" val="1"/>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1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7.) Alkohol a jiné omamné látky"/>
  <p:tag name="NBTXTC" val="7.) Alkohol a jiné omamné látky"/>
  <p:tag name="AGTX" val="7.) Alkohol a jiné omamné látky"/>
  <p:tag name="AGTXC" val="7.) Alkohol a jiné omamné látky"/>
  <p:tag name="COLORSETCLASSNAME" val="ColorSet2"/>
  <p:tag name="SAXCONVERTED" val="1"/>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1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8.) Osobní ochranné pracovní prostředky"/>
  <p:tag name="NBTXTC" val="8.) Osobní ochranné pracovní prostředky"/>
  <p:tag name="AGTX" val="8.) Osobní ochranné pracovní prostředky"/>
  <p:tag name="AGTXC" val="8.) Osobní ochranné pracovní prostředky"/>
  <p:tag name="COLORSETCLASSNAME" val="ColorSet2"/>
  <p:tag name="SAXCONVERTED" val="1"/>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1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9.) Pracovní úrazy"/>
  <p:tag name="NBTXTC" val="9.) Pracovní úrazy"/>
  <p:tag name="AGTX" val="9.) Pracovní úrazy"/>
  <p:tag name="AGTXC" val="9.) Pracovní úrazy"/>
  <p:tag name="COLORSETCLASSNAME" val="ColorSet2"/>
  <p:tag name="SAXCONVERTED" val="1"/>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2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2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0.) Lékárničky"/>
  <p:tag name="NBTXTC" val="10.) Lékárničky"/>
  <p:tag name="AGTX" val="10.) Lékárničky"/>
  <p:tag name="AGTXC" val="10.) Lékárničky"/>
  <p:tag name="COLORSETCLASSNAME" val="ColorSet2"/>
  <p:tag name="SAXCONVERTED" val="1"/>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2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1.) Doprava v RBCB"/>
  <p:tag name="NBTXTC" val="11.) Doprava v RBCB"/>
  <p:tag name="AGTX" val="11.) Doprava v RBCB"/>
  <p:tag name="AGTXC" val="11.) Doprava v RBCB"/>
  <p:tag name="COLORSETCLASSNAME" val="ColorSet2"/>
  <p:tag name="SAXCONVERTED" val="1"/>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8.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3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1.) Doprava v RBCB"/>
  <p:tag name="NBTXTC" val="11.) Doprava v RBCB"/>
  <p:tag name="AGTX" val="11.) Doprava v RBCB"/>
  <p:tag name="AGTXC" val="11.) Doprava v RBCB"/>
  <p:tag name="COLORSETCLASSNAME" val="ColorSet2"/>
  <p:tag name="SAXCONVERTED" val="1"/>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3.) Práce ve výškách "/>
  <p:tag name="NBTXTC" val="13.) Práce ve výškách "/>
  <p:tag name="AGTX" val="13.) Práce ve výškách "/>
  <p:tag name="AGTXC" val="13.) Práce ve výškách "/>
  <p:tag name="COLORSETCLASSNAME" val="ColorSet2"/>
  <p:tag name="SAXCONVERTED" val="1"/>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3.) Práce ve výškách "/>
  <p:tag name="NBTXTC" val="13.) Práce ve výškách "/>
  <p:tag name="AGTX" val="13.) Práce ve výškách "/>
  <p:tag name="AGTXC" val="13.) Práce ve výškách "/>
  <p:tag name="COLORSETCLASSNAME" val="ColorSet2"/>
  <p:tag name="SAXCONVERTED" val="1"/>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4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2.) Žebříky"/>
  <p:tag name="NBTXTC" val="12.) Žebříky"/>
  <p:tag name="AGTX" val="12.) Žebříky"/>
  <p:tag name="AGTXC" val="12.) Žebříky"/>
  <p:tag name="COLORSETCLASSNAME" val="ColorSet2"/>
  <p:tag name="SAXCONVERTED" val="1"/>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4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2.) Žebříky"/>
  <p:tag name="NBTXTC" val="12.) Žebříky"/>
  <p:tag name="AGTX" val="12.) Žebříky"/>
  <p:tag name="AGTXC" val="12.) Žebříky"/>
  <p:tag name="COLORSETCLASSNAME" val="ColorSet2"/>
  <p:tag name="SAXCONVERTED" val="1"/>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4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2.) Žebříky"/>
  <p:tag name="NBTXTC" val="12.) Žebříky"/>
  <p:tag name="AGTX" val="12.) Žebříky"/>
  <p:tag name="AGTXC" val="12.) Žebříky"/>
  <p:tag name="COLORSETCLASSNAME" val="ColorSet2"/>
  <p:tag name="SAXCONVERTED" val="1"/>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5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8.) Manipulace s objemnými břemeny"/>
  <p:tag name="NBTXTC" val="18.) Manipulace s objemnými břemeny"/>
  <p:tag name="AGTX" val="18.) Manipulace s objemnými břemeny"/>
  <p:tag name="AGTXC" val="18.) Manipulace s objemnými břemeny"/>
  <p:tag name="COLORSETCLASSNAME" val="ColorSet2"/>
  <p:tag name="SAXCONVERTED" val="1"/>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8.) Manipulace s objemnými břemeny"/>
  <p:tag name="NBTXTC" val="18.) Manipulace s objemnými břemeny"/>
  <p:tag name="AGTX" val="18.) Manipulace s objemnými břemeny"/>
  <p:tag name="AGTXC" val="18.) Manipulace s objemnými břemeny"/>
  <p:tag name="COLORSETCLASSNAME" val="ColorSet2"/>
  <p:tag name="SAXCONVERTED" val="1"/>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9.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4.) Nabíjecí pracoviště"/>
  <p:tag name="NBTXTC" val="14.) Nabíjecí pracoviště"/>
  <p:tag name="AGTX" val="14.) Nabíjecí pracoviště"/>
  <p:tag name="AGTXC" val="14.) Nabíjecí pracoviště"/>
  <p:tag name="COLORSETCLASSNAME" val="ColorSet2"/>
  <p:tag name="SAXCONVERTED" val="1"/>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61.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5.) Práce na elektrickém zařízení"/>
  <p:tag name="NBTXTC" val="15.) Práce na elektrickém zařízení"/>
  <p:tag name="AGTX" val="15.) Práce na elektrickém zařízení"/>
  <p:tag name="AGTXC" val="15.) Práce na elektrickém zařízení"/>
  <p:tag name="COLORSETCLASSNAME" val="ColorSet2"/>
  <p:tag name="SAXCONVERTED" val="1"/>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6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5.) Práce na elektrickém zařízení"/>
  <p:tag name="NBTXTC" val="15.) Práce na elektrickém zařízení"/>
  <p:tag name="AGTX" val="15.) Práce na elektrickém zařízení"/>
  <p:tag name="AGTXC" val="15.) Práce na elektrickém zařízení"/>
  <p:tag name="COLORSETCLASSNAME" val="ColorSet2"/>
  <p:tag name="SAXCONVERTED" val="1"/>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7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7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7.) Prostory s nebezpečím výbuchu"/>
  <p:tag name="NBTXTC" val="17.) Prostory s nebezpečím výbuchu"/>
  <p:tag name="AGTX" val="17.) Prostory s nebezpečím výbuchu"/>
  <p:tag name="AGTXC" val="17.) Prostory s nebezpečím výbuchu"/>
  <p:tag name="COLORSETCLASSNAME" val="ColorSet2"/>
  <p:tag name="SAXCONVERTED" val="1"/>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7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22.xml><?xml version="1.0" encoding="utf-8"?>
<p:tagLst xmlns:a="http://schemas.openxmlformats.org/drawingml/2006/main" xmlns:r="http://schemas.openxmlformats.org/officeDocument/2006/relationships" xmlns:p="http://schemas.openxmlformats.org/presentationml/2006/main">
  <p:tag name="SHAPE_LOCKS" val="16"/>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4.xml><?xml version="1.0" encoding="utf-8"?>
<p:tagLst xmlns:a="http://schemas.openxmlformats.org/drawingml/2006/main" xmlns:r="http://schemas.openxmlformats.org/officeDocument/2006/relationships" xmlns:p="http://schemas.openxmlformats.org/presentationml/2006/main">
  <p:tag name="SHAPE_LOCKS" val="16"/>
</p:tagLst>
</file>

<file path=ppt/tags/tag25.xml><?xml version="1.0" encoding="utf-8"?>
<p:tagLst xmlns:a="http://schemas.openxmlformats.org/drawingml/2006/main" xmlns:r="http://schemas.openxmlformats.org/officeDocument/2006/relationships" xmlns:p="http://schemas.openxmlformats.org/presentationml/2006/main">
  <p:tag name="SHAPE_LOCKS" val="16"/>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8.xml><?xml version="1.0" encoding="utf-8"?>
<p:tagLst xmlns:a="http://schemas.openxmlformats.org/drawingml/2006/main" xmlns:r="http://schemas.openxmlformats.org/officeDocument/2006/relationships" xmlns:p="http://schemas.openxmlformats.org/presentationml/2006/main">
  <p:tag name="SHAPE_LOCKS" val="16"/>
</p:tagLst>
</file>

<file path=ppt/tags/tag29.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1.xml><?xml version="1.0" encoding="utf-8"?>
<p:tagLst xmlns:a="http://schemas.openxmlformats.org/drawingml/2006/main" xmlns:r="http://schemas.openxmlformats.org/officeDocument/2006/relationships" xmlns:p="http://schemas.openxmlformats.org/presentationml/2006/main">
  <p:tag name="SHAPE_LOCKS" val="16"/>
</p:tagLst>
</file>

<file path=ppt/tags/tag32.xml><?xml version="1.0" encoding="utf-8"?>
<p:tagLst xmlns:a="http://schemas.openxmlformats.org/drawingml/2006/main" xmlns:r="http://schemas.openxmlformats.org/officeDocument/2006/relationships" xmlns:p="http://schemas.openxmlformats.org/presentationml/2006/main">
  <p:tag name="SHAPE_LOCKS" val="16"/>
</p:tagLst>
</file>

<file path=ppt/tags/tag33.xml><?xml version="1.0" encoding="utf-8"?>
<p:tagLst xmlns:a="http://schemas.openxmlformats.org/drawingml/2006/main" xmlns:r="http://schemas.openxmlformats.org/officeDocument/2006/relationships" xmlns:p="http://schemas.openxmlformats.org/presentationml/2006/main">
  <p:tag name="SHAPE_LOCKS" val="16"/>
</p:tagLst>
</file>

<file path=ppt/tags/tag34.xml><?xml version="1.0" encoding="utf-8"?>
<p:tagLst xmlns:a="http://schemas.openxmlformats.org/drawingml/2006/main" xmlns:r="http://schemas.openxmlformats.org/officeDocument/2006/relationships" xmlns:p="http://schemas.openxmlformats.org/presentationml/2006/main">
  <p:tag name="SHAPE_LOCKS" val="16"/>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6.xml><?xml version="1.0" encoding="utf-8"?>
<p:tagLst xmlns:a="http://schemas.openxmlformats.org/drawingml/2006/main" xmlns:r="http://schemas.openxmlformats.org/officeDocument/2006/relationships" xmlns:p="http://schemas.openxmlformats.org/presentationml/2006/main">
  <p:tag name="SHAPE_LOCKS" val="16"/>
</p:tagLst>
</file>

<file path=ppt/tags/tag37.xml><?xml version="1.0" encoding="utf-8"?>
<p:tagLst xmlns:a="http://schemas.openxmlformats.org/drawingml/2006/main" xmlns:r="http://schemas.openxmlformats.org/officeDocument/2006/relationships" xmlns:p="http://schemas.openxmlformats.org/presentationml/2006/main">
  <p:tag name="SHAPE_LOCKS" val="16"/>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SHAPE_LOCKS" val="16"/>
</p:tagLst>
</file>

<file path=ppt/tags/tag41.xml><?xml version="1.0" encoding="utf-8"?>
<p:tagLst xmlns:a="http://schemas.openxmlformats.org/drawingml/2006/main" xmlns:r="http://schemas.openxmlformats.org/officeDocument/2006/relationships" xmlns:p="http://schemas.openxmlformats.org/presentationml/2006/main">
  <p:tag name="SHAPE_LOCKS" val="16"/>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3.xml><?xml version="1.0" encoding="utf-8"?>
<p:tagLst xmlns:a="http://schemas.openxmlformats.org/drawingml/2006/main" xmlns:r="http://schemas.openxmlformats.org/officeDocument/2006/relationships" xmlns:p="http://schemas.openxmlformats.org/presentationml/2006/main">
  <p:tag name="SHAPE_LOCKS" val="16"/>
</p:tagLst>
</file>

<file path=ppt/tags/tag44.xml><?xml version="1.0" encoding="utf-8"?>
<p:tagLst xmlns:a="http://schemas.openxmlformats.org/drawingml/2006/main" xmlns:r="http://schemas.openxmlformats.org/officeDocument/2006/relationships" xmlns:p="http://schemas.openxmlformats.org/presentationml/2006/main">
  <p:tag name="SHAPE_LOCKS" val="16"/>
</p:tagLst>
</file>

<file path=ppt/tags/tag45.xml><?xml version="1.0" encoding="utf-8"?>
<p:tagLst xmlns:a="http://schemas.openxmlformats.org/drawingml/2006/main" xmlns:r="http://schemas.openxmlformats.org/officeDocument/2006/relationships" xmlns:p="http://schemas.openxmlformats.org/presentationml/2006/main">
  <p:tag name="SHAPE_LOCKS" val="16"/>
</p:tagLst>
</file>

<file path=ppt/tags/tag46.xml><?xml version="1.0" encoding="utf-8"?>
<p:tagLst xmlns:a="http://schemas.openxmlformats.org/drawingml/2006/main" xmlns:r="http://schemas.openxmlformats.org/officeDocument/2006/relationships" xmlns:p="http://schemas.openxmlformats.org/presentationml/2006/main">
  <p:tag name="SHAPE_LOCKS" val="16"/>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8.xml><?xml version="1.0" encoding="utf-8"?>
<p:tagLst xmlns:a="http://schemas.openxmlformats.org/drawingml/2006/main" xmlns:r="http://schemas.openxmlformats.org/officeDocument/2006/relationships" xmlns:p="http://schemas.openxmlformats.org/presentationml/2006/main">
  <p:tag name="SHAPE_LOCKS" val="16"/>
</p:tagLst>
</file>

<file path=ppt/tags/tag49.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2.xml><?xml version="1.0" encoding="utf-8"?>
<p:tagLst xmlns:a="http://schemas.openxmlformats.org/drawingml/2006/main" xmlns:r="http://schemas.openxmlformats.org/officeDocument/2006/relationships" xmlns:p="http://schemas.openxmlformats.org/presentationml/2006/main">
  <p:tag name="SHAPE_LOCKS" val="16"/>
</p:tagLst>
</file>

<file path=ppt/tags/tag5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Obsah"/>
  <p:tag name="NBTXTC" val="Obsah"/>
  <p:tag name="AGTX" val="Obsah"/>
  <p:tag name="AGTXC" val="Obsah"/>
  <p:tag name="COLORSETCLASSNAME" val="ColorSet2"/>
  <p:tag name="SAXCONVERTED" val="1"/>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5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5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 Legislativa"/>
  <p:tag name="NBTXTC" val="1.) Legislativa"/>
  <p:tag name="AGTX" val="1.) Legislativa"/>
  <p:tag name="AGTXC" val="1.) Legislativa"/>
  <p:tag name="COLORSETCLASSNAME" val="ColorSet2"/>
  <p:tag name="SAXCONVERTED" val="1"/>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59.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1.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 Legislativa"/>
  <p:tag name="NBTXTC" val="1.) Legislativa"/>
  <p:tag name="AGTX" val="1.) Legislativa"/>
  <p:tag name="AGTXC" val="1.) Legislativa"/>
  <p:tag name="COLORSETCLASSNAME" val="ColorSet2"/>
  <p:tag name="SAXCONVERTED" val="1"/>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6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71.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7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7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8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ags/tag9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4.) Chemické látky"/>
  <p:tag name="NBTXTC" val="4.) Chemické látky"/>
  <p:tag name="AGTX" val="4.) Chemické látky"/>
  <p:tag name="AGTXC" val="4.) Chemické látky"/>
  <p:tag name="COLORSETCLASSNAME" val="ColorSet2"/>
  <p:tag name="SAXCONVERTED" val="1"/>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4.) Chemické látky"/>
  <p:tag name="NBTXTC" val="4.) Chemické látky"/>
  <p:tag name="AGTX" val="4.) Chemické látky"/>
  <p:tag name="AGTXC" val="4.) Chemické látky"/>
  <p:tag name="COLORSETCLASSNAME" val="ColorSet2"/>
  <p:tag name="SAXCONVERTED" val="1"/>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9.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5.) Odpady"/>
  <p:tag name="NBTXTC" val="5.) Odpady"/>
  <p:tag name="AGTX" val="5.) Odpady"/>
  <p:tag name="AGTXC" val="5.) Odpady"/>
  <p:tag name="COLORSETCLASSNAME" val="ColorSet2"/>
  <p:tag name="SAXCONVERTED" val="1"/>
</p:tagLst>
</file>

<file path=ppt/theme/theme1.xml><?xml version="1.0" encoding="utf-8"?>
<a:theme xmlns:a="http://schemas.openxmlformats.org/drawingml/2006/main" name="Bosch NG">
  <a:themeElements>
    <a:clrScheme name="Bosch_Fuchsia">
      <a:dk1>
        <a:srgbClr val="000000"/>
      </a:dk1>
      <a:lt1>
        <a:srgbClr val="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Bosch2" id="{D645B956-CB9A-4712-AC7D-AC4E9B5C483E}" vid="{7F95C6F7-0F97-4A0C-8B4D-DAB1E670996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0.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7.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8.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9.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0.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7.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8.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9.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
</file>

<file path=customXml/item2.xml>
</file>

<file path=customXml/item3.xml><?xml version="1.0" encoding="utf-8"?>
<sax_ColorSelect>
  <Line>
    <Color val="D70012"/>
    <Color val="EA6876"/>
    <Color val="a80163"/>
    <Color val="D067AD"/>
    <Color val="3f136c"/>
    <Color val="967CB1"/>
    <Color val="08427e"/>
    <Color val="6D9ABC"/>
    <Color val="0e78c5"/>
    <Color val="6FB9E2"/>
    <Color val="1399a0"/>
    <Color val="6FC9CC"/>
    <Color val="67b419"/>
    <Color val="AEDB7D"/>
    <Color val="0a5139"/>
    <Color val="6EA293"/>
    <Color val="999FA6"/>
    <Color val="D7D7D7"/>
    <Color val="000000"/>
    <Color val="FFFFFF"/>
  </Line>
</sax_ColorSelect>
</file>

<file path=customXml/item4.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Rectangle7</Sektion>
      <Reihenfolge>0</Reihenfolge>
    </Variable>
    <Variable>
      <Name>departmentshort</Name>
      <OrgInhalt>RBCB/HSE</OrgInhalt>
      <Wert>RBCB/HSE</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
      <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Robert Bosch spol. s r.o. 2019. All rights reserved, also regarding any disposal, exploitation, reproduction, editing, distribution, as well as in the event of applications for industrial property rights.</OrgInhalt>
      <Wert>© Robert Bosch spol. s r.o. 2019.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2019-09-27</OrgInhalt>
      <Wert>2025_07_21</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Powertrain Solutions</OrgInhalt>
      <Wert>Powertrain Solutions</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Props1.xml><?xml version="1.0" encoding="utf-8"?>
<ds:datastoreItem xmlns:ds="http://schemas.openxmlformats.org/officeDocument/2006/customXml" ds:itemID="{FCA3F7A2-71B9-4B2D-8C0F-051885B12CFB}"/>
</file>

<file path=customXml/itemProps2.xml><?xml version="1.0" encoding="utf-8"?>
<ds:datastoreItem xmlns:ds="http://schemas.openxmlformats.org/officeDocument/2006/customXml" ds:itemID="{84FC5D86-38BC-4725-941D-D49585C08B7F}"/>
</file>

<file path=customXml/itemProps3.xml><?xml version="1.0" encoding="utf-8"?>
<ds:datastoreItem xmlns:ds="http://schemas.openxmlformats.org/officeDocument/2006/customXml" ds:itemID="{D0252559-44F8-474C-B66D-E357B88E32C2}">
  <ds:schemaRefs/>
</ds:datastoreItem>
</file>

<file path=customXml/itemProps4.xml><?xml version="1.0" encoding="utf-8"?>
<ds:datastoreItem xmlns:ds="http://schemas.openxmlformats.org/officeDocument/2006/customXml" ds:itemID="{18A7E4BD-3E40-4092-BAB3-CCD5115E8994}">
  <ds:schemaRefs/>
</ds:datastoreItem>
</file>

<file path=docProps/app.xml><?xml version="1.0" encoding="utf-8"?>
<Properties xmlns="http://schemas.openxmlformats.org/officeDocument/2006/extended-properties" xmlns:vt="http://schemas.openxmlformats.org/officeDocument/2006/docPropsVTypes">
  <Template>Bosch</Template>
  <TotalTime>4060</TotalTime>
  <Words>5272</Words>
  <Application>Microsoft Office PowerPoint</Application>
  <PresentationFormat>Vlastní</PresentationFormat>
  <Paragraphs>334</Paragraphs>
  <Slides>36</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36</vt:i4>
      </vt:variant>
    </vt:vector>
  </HeadingPairs>
  <TitlesOfParts>
    <vt:vector size="43" baseType="lpstr">
      <vt:lpstr>Arial</vt:lpstr>
      <vt:lpstr>Arial CE</vt:lpstr>
      <vt:lpstr>Bosch Office Sans</vt:lpstr>
      <vt:lpstr>Calibri</vt:lpstr>
      <vt:lpstr>Wingdings</vt:lpstr>
      <vt:lpstr>Wingdings 3</vt:lpstr>
      <vt:lpstr>Bosch NG</vt:lpstr>
      <vt:lpstr> General Terms and Conditions of Works of External Companies Carried-Out in the Objects of the Company Robert Bosch ČB </vt:lpstr>
      <vt:lpstr>Table of contents</vt:lpstr>
      <vt:lpstr>1.) Legislation</vt:lpstr>
      <vt:lpstr>Prezentace aplikace PowerPoint</vt:lpstr>
      <vt:lpstr>2. Directives for external companies</vt:lpstr>
      <vt:lpstr>Prezentace aplikace PowerPoint</vt:lpstr>
      <vt:lpstr>Prezentace aplikace PowerPoint</vt:lpstr>
      <vt:lpstr>Prezentace aplikace PowerPoint</vt:lpstr>
      <vt:lpstr>Prezentace aplikace PowerPoint</vt:lpstr>
      <vt:lpstr>3.) General provisions - general terms and conditions</vt:lpstr>
      <vt:lpstr>Prezentace aplikace PowerPoint</vt:lpstr>
      <vt:lpstr>Prezentace aplikace PowerPoint</vt:lpstr>
      <vt:lpstr>Prezentace aplikace PowerPoint</vt:lpstr>
      <vt:lpstr>4.) Chemical substances and mixtures (CHSM)</vt:lpstr>
      <vt:lpstr>Prezentace aplikace PowerPoint</vt:lpstr>
      <vt:lpstr>5.) Wastes</vt:lpstr>
      <vt:lpstr>6.) Emergency (CHMS leak, fire, etc.)</vt:lpstr>
      <vt:lpstr>Prezentace aplikace PowerPoint</vt:lpstr>
      <vt:lpstr>7.) Alcohol and other intoxicating substances</vt:lpstr>
      <vt:lpstr>8.) Personal protective equipment</vt:lpstr>
      <vt:lpstr>9.) Work accidents</vt:lpstr>
      <vt:lpstr>10.) Medicine cabinets</vt:lpstr>
      <vt:lpstr>11.) Traffic Operating Rules</vt:lpstr>
      <vt:lpstr>Prezentace aplikace PowerPoint</vt:lpstr>
      <vt:lpstr>Prezentace aplikace PowerPoint</vt:lpstr>
      <vt:lpstr>12.) Works at height </vt:lpstr>
      <vt:lpstr>Prezentace aplikace PowerPoint</vt:lpstr>
      <vt:lpstr>13.) Ladders</vt:lpstr>
      <vt:lpstr>14.) Cranes and other lifting equipment (ZZ)</vt:lpstr>
      <vt:lpstr>15.) Lifting equipment - lifting platforms (LP)</vt:lpstr>
      <vt:lpstr>16.) Handling of Bulky Loads</vt:lpstr>
      <vt:lpstr>Prezentace aplikace PowerPoint</vt:lpstr>
      <vt:lpstr>17.) Charging station</vt:lpstr>
      <vt:lpstr>18.) Works on electrical appliance</vt:lpstr>
      <vt:lpstr>18.) Works on electrical appliance</vt:lpstr>
      <vt:lpstr>19.) Explosion hazard premises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Holakovska Eva (RBCB/HSE)</dc:creator>
  <cp:lastModifiedBy>Nechanicka Lenka (RBCB/HSE)</cp:lastModifiedBy>
  <cp:revision>354</cp:revision>
  <dcterms:created xsi:type="dcterms:W3CDTF">2018-01-19T09:06:36Z</dcterms:created>
  <dcterms:modified xsi:type="dcterms:W3CDTF">2025-07-25T12:35:12Z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ies>
</file>