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Override2.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Override3.xml" ContentType="application/vnd.openxmlformats-officedocument.themeOverr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Override4.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Override5.xml" ContentType="application/vnd.openxmlformats-officedocument.themeOverr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Override6.xml" ContentType="application/vnd.openxmlformats-officedocument.themeOverride+xml"/>
  <Override PartName="/ppt/tags/tag71.xml" ContentType="application/vnd.openxmlformats-officedocument.presentationml.tags+xml"/>
  <Override PartName="/ppt/tags/tag72.xml" ContentType="application/vnd.openxmlformats-officedocument.presentationml.tags+xml"/>
  <Override PartName="/ppt/theme/themeOverride7.xml" ContentType="application/vnd.openxmlformats-officedocument.themeOverr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Override8.xml" ContentType="application/vnd.openxmlformats-officedocument.themeOverr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Override9.xml" ContentType="application/vnd.openxmlformats-officedocument.themeOverr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Override10.xml" ContentType="application/vnd.openxmlformats-officedocument.themeOverr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heme/themeOverride11.xml" ContentType="application/vnd.openxmlformats-officedocument.themeOverr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Override12.xml" ContentType="application/vnd.openxmlformats-officedocument.themeOverride+xml"/>
  <Override PartName="/ppt/tags/tag89.xml" ContentType="application/vnd.openxmlformats-officedocument.presentationml.tags+xml"/>
  <Override PartName="/ppt/tags/tag90.xml" ContentType="application/vnd.openxmlformats-officedocument.presentationml.tags+xml"/>
  <Override PartName="/ppt/theme/themeOverride13.xml" ContentType="application/vnd.openxmlformats-officedocument.themeOverr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Override14.xml" ContentType="application/vnd.openxmlformats-officedocument.themeOverr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Override15.xml" ContentType="application/vnd.openxmlformats-officedocument.themeOverr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heme/themeOverride16.xml" ContentType="application/vnd.openxmlformats-officedocument.themeOverr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heme/themeOverride17.xml" ContentType="application/vnd.openxmlformats-officedocument.themeOverr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Override18.xml" ContentType="application/vnd.openxmlformats-officedocument.themeOverr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heme/themeOverride19.xml" ContentType="application/vnd.openxmlformats-officedocument.themeOverr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heme/themeOverride20.xml" ContentType="application/vnd.openxmlformats-officedocument.themeOverr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heme/themeOverride21.xml" ContentType="application/vnd.openxmlformats-officedocument.themeOverr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Override22.xml" ContentType="application/vnd.openxmlformats-officedocument.themeOverr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heme/themeOverride23.xml" ContentType="application/vnd.openxmlformats-officedocument.themeOverr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heme/themeOverride24.xml" ContentType="application/vnd.openxmlformats-officedocument.themeOverr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Override25.xml" ContentType="application/vnd.openxmlformats-officedocument.themeOverr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heme/themeOverride26.xml" ContentType="application/vnd.openxmlformats-officedocument.themeOverr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Override27.xml" ContentType="application/vnd.openxmlformats-officedocument.themeOverr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Override28.xml" ContentType="application/vnd.openxmlformats-officedocument.themeOverr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5"/>
  </p:sldMasterIdLst>
  <p:notesMasterIdLst>
    <p:notesMasterId r:id="rId41"/>
  </p:notesMasterIdLst>
  <p:sldIdLst>
    <p:sldId id="311" r:id="rId6"/>
    <p:sldId id="258" r:id="rId7"/>
    <p:sldId id="259" r:id="rId8"/>
    <p:sldId id="261" r:id="rId9"/>
    <p:sldId id="262" r:id="rId10"/>
    <p:sldId id="263" r:id="rId11"/>
    <p:sldId id="300" r:id="rId12"/>
    <p:sldId id="265" r:id="rId13"/>
    <p:sldId id="266" r:id="rId14"/>
    <p:sldId id="268" r:id="rId15"/>
    <p:sldId id="293" r:id="rId16"/>
    <p:sldId id="303" r:id="rId17"/>
    <p:sldId id="302" r:id="rId18"/>
    <p:sldId id="269" r:id="rId19"/>
    <p:sldId id="270" r:id="rId20"/>
    <p:sldId id="272" r:id="rId21"/>
    <p:sldId id="273" r:id="rId22"/>
    <p:sldId id="291" r:id="rId23"/>
    <p:sldId id="274" r:id="rId24"/>
    <p:sldId id="275" r:id="rId25"/>
    <p:sldId id="276" r:id="rId26"/>
    <p:sldId id="277" r:id="rId27"/>
    <p:sldId id="279" r:id="rId28"/>
    <p:sldId id="289" r:id="rId29"/>
    <p:sldId id="282" r:id="rId30"/>
    <p:sldId id="312" r:id="rId31"/>
    <p:sldId id="281" r:id="rId32"/>
    <p:sldId id="286" r:id="rId33"/>
    <p:sldId id="310" r:id="rId34"/>
    <p:sldId id="298" r:id="rId35"/>
    <p:sldId id="299" r:id="rId36"/>
    <p:sldId id="306" r:id="rId37"/>
    <p:sldId id="307" r:id="rId38"/>
    <p:sldId id="308" r:id="rId39"/>
    <p:sldId id="309" r:id="rId40"/>
  </p:sldIdLst>
  <p:sldSz cx="10969625" cy="6170613"/>
  <p:notesSz cx="6858000" cy="9144000"/>
  <p:custDataLst>
    <p:tags r:id="rId42"/>
  </p:custDataLst>
  <p:defaultTextStyle>
    <a:defPPr>
      <a:defRPr lang="de-DE"/>
    </a:defPPr>
    <a:lvl1pPr algn="l" rtl="0" fontAlgn="base">
      <a:spcBef>
        <a:spcPct val="0"/>
      </a:spcBef>
      <a:spcAft>
        <a:spcPct val="0"/>
      </a:spcAft>
      <a:defRPr kern="1200">
        <a:solidFill>
          <a:schemeClr val="tx1"/>
        </a:solidFill>
        <a:latin typeface="Bosch Office Sans" pitchFamily="34" charset="0"/>
        <a:ea typeface="+mn-ea"/>
        <a:cs typeface="+mn-cs"/>
      </a:defRPr>
    </a:lvl1pPr>
    <a:lvl2pPr marL="411137" algn="l" rtl="0" fontAlgn="base">
      <a:spcBef>
        <a:spcPct val="0"/>
      </a:spcBef>
      <a:spcAft>
        <a:spcPct val="0"/>
      </a:spcAft>
      <a:defRPr kern="1200">
        <a:solidFill>
          <a:schemeClr val="tx1"/>
        </a:solidFill>
        <a:latin typeface="Bosch Office Sans" pitchFamily="34" charset="0"/>
        <a:ea typeface="+mn-ea"/>
        <a:cs typeface="+mn-cs"/>
      </a:defRPr>
    </a:lvl2pPr>
    <a:lvl3pPr marL="822275" algn="l" rtl="0" fontAlgn="base">
      <a:spcBef>
        <a:spcPct val="0"/>
      </a:spcBef>
      <a:spcAft>
        <a:spcPct val="0"/>
      </a:spcAft>
      <a:defRPr kern="1200">
        <a:solidFill>
          <a:schemeClr val="tx1"/>
        </a:solidFill>
        <a:latin typeface="Bosch Office Sans" pitchFamily="34" charset="0"/>
        <a:ea typeface="+mn-ea"/>
        <a:cs typeface="+mn-cs"/>
      </a:defRPr>
    </a:lvl3pPr>
    <a:lvl4pPr marL="1233411" algn="l" rtl="0" fontAlgn="base">
      <a:spcBef>
        <a:spcPct val="0"/>
      </a:spcBef>
      <a:spcAft>
        <a:spcPct val="0"/>
      </a:spcAft>
      <a:defRPr kern="1200">
        <a:solidFill>
          <a:schemeClr val="tx1"/>
        </a:solidFill>
        <a:latin typeface="Bosch Office Sans" pitchFamily="34" charset="0"/>
        <a:ea typeface="+mn-ea"/>
        <a:cs typeface="+mn-cs"/>
      </a:defRPr>
    </a:lvl4pPr>
    <a:lvl5pPr marL="1644549" algn="l" rtl="0" fontAlgn="base">
      <a:spcBef>
        <a:spcPct val="0"/>
      </a:spcBef>
      <a:spcAft>
        <a:spcPct val="0"/>
      </a:spcAft>
      <a:defRPr kern="1200">
        <a:solidFill>
          <a:schemeClr val="tx1"/>
        </a:solidFill>
        <a:latin typeface="Bosch Office Sans" pitchFamily="34" charset="0"/>
        <a:ea typeface="+mn-ea"/>
        <a:cs typeface="+mn-cs"/>
      </a:defRPr>
    </a:lvl5pPr>
    <a:lvl6pPr marL="2055686" algn="l" defTabSz="822275" rtl="0" eaLnBrk="1" latinLnBrk="0" hangingPunct="1">
      <a:defRPr kern="1200">
        <a:solidFill>
          <a:schemeClr val="tx1"/>
        </a:solidFill>
        <a:latin typeface="Bosch Office Sans" pitchFamily="34" charset="0"/>
        <a:ea typeface="+mn-ea"/>
        <a:cs typeface="+mn-cs"/>
      </a:defRPr>
    </a:lvl6pPr>
    <a:lvl7pPr marL="2466823" algn="l" defTabSz="822275" rtl="0" eaLnBrk="1" latinLnBrk="0" hangingPunct="1">
      <a:defRPr kern="1200">
        <a:solidFill>
          <a:schemeClr val="tx1"/>
        </a:solidFill>
        <a:latin typeface="Bosch Office Sans" pitchFamily="34" charset="0"/>
        <a:ea typeface="+mn-ea"/>
        <a:cs typeface="+mn-cs"/>
      </a:defRPr>
    </a:lvl7pPr>
    <a:lvl8pPr marL="2877960" algn="l" defTabSz="822275" rtl="0" eaLnBrk="1" latinLnBrk="0" hangingPunct="1">
      <a:defRPr kern="1200">
        <a:solidFill>
          <a:schemeClr val="tx1"/>
        </a:solidFill>
        <a:latin typeface="Bosch Office Sans" pitchFamily="34" charset="0"/>
        <a:ea typeface="+mn-ea"/>
        <a:cs typeface="+mn-cs"/>
      </a:defRPr>
    </a:lvl8pPr>
    <a:lvl9pPr marL="3289097" algn="l" defTabSz="822275" rtl="0" eaLnBrk="1" latinLnBrk="0" hangingPunct="1">
      <a:defRPr kern="1200">
        <a:solidFill>
          <a:schemeClr val="tx1"/>
        </a:solidFill>
        <a:latin typeface="Bosch Office Sans"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F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5" d="100"/>
          <a:sy n="125"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7911F-CEAF-4F0B-98BD-EFB38C6572AA}" type="datetimeFigureOut">
              <a:rPr lang="de-DE" smtClean="0"/>
              <a:t>19.06.2024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D48B2-9EB0-4B37-9B35-FC11E2EA535A}" type="slidenum">
              <a:rPr lang="de-DE" smtClean="0"/>
              <a:t>‹#›</a:t>
            </a:fld>
            <a:endParaRPr lang="de-DE"/>
          </a:p>
        </p:txBody>
      </p:sp>
    </p:spTree>
    <p:extLst>
      <p:ext uri="{BB962C8B-B14F-4D97-AF65-F5344CB8AC3E}">
        <p14:creationId xmlns:p14="http://schemas.microsoft.com/office/powerpoint/2010/main" val="220315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2.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Title Slide 1">
    <p:spTree>
      <p:nvGrpSpPr>
        <p:cNvPr id="1" name=""/>
        <p:cNvGrpSpPr/>
        <p:nvPr/>
      </p:nvGrpSpPr>
      <p:grpSpPr>
        <a:xfrm>
          <a:off x="0" y="0"/>
          <a:ext cx="0" cy="0"/>
          <a:chOff x="0" y="0"/>
          <a:chExt cx="0" cy="0"/>
        </a:xfrm>
      </p:grpSpPr>
      <p:pic>
        <p:nvPicPr>
          <p:cNvPr id="9" name="Background 1" descr="bg1_d2_169.png">
            <a:extLst>
              <a:ext uri="{FF2B5EF4-FFF2-40B4-BE49-F238E27FC236}">
                <a16:creationId xmlns:a16="http://schemas.microsoft.com/office/drawing/2014/main" id="{896CC0FD-4256-4167-AE25-A738EE08895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16" y="2"/>
            <a:ext cx="10969509" cy="6170929"/>
          </a:xfrm>
          <a:prstGeom prst="rect">
            <a:avLst/>
          </a:prstGeom>
          <a:ln w="0">
            <a:noFill/>
          </a:ln>
          <a:effectLst/>
        </p:spPr>
      </p:pic>
      <p:pic>
        <p:nvPicPr>
          <p:cNvPr id="6" name="Grafik 4" descr="logo1_d2.png">
            <a:extLst>
              <a:ext uri="{FF2B5EF4-FFF2-40B4-BE49-F238E27FC236}">
                <a16:creationId xmlns:a16="http://schemas.microsoft.com/office/drawing/2014/main" id="{173BBCFB-9404-4FBA-9EEC-E8008B6044A2}"/>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200" y="259200"/>
            <a:ext cx="987480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de-DE"/>
              <a:t>Add Pres. Title</a:t>
            </a:r>
            <a:endParaRPr lang="de-DE" dirty="0"/>
          </a:p>
        </p:txBody>
      </p:sp>
      <p:pic>
        <p:nvPicPr>
          <p:cNvPr id="10" name="Grafik 3" descr="right_d2.png">
            <a:extLst>
              <a:ext uri="{FF2B5EF4-FFF2-40B4-BE49-F238E27FC236}">
                <a16:creationId xmlns:a16="http://schemas.microsoft.com/office/drawing/2014/main" id="{649683E7-5D3C-46E0-92A4-661F3C29C858}"/>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1621930316"/>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vertical Contents">
    <p:spTree>
      <p:nvGrpSpPr>
        <p:cNvPr id="1" name=""/>
        <p:cNvGrpSpPr/>
        <p:nvPr/>
      </p:nvGrpSpPr>
      <p:grpSpPr>
        <a:xfrm>
          <a:off x="0" y="0"/>
          <a:ext cx="0" cy="0"/>
          <a:chOff x="0" y="0"/>
          <a:chExt cx="0" cy="0"/>
        </a:xfrm>
      </p:grpSpPr>
      <p:sp>
        <p:nvSpPr>
          <p:cNvPr id="17" name="Chapter_titleonly">
            <a:extLst>
              <a:ext uri="{FF2B5EF4-FFF2-40B4-BE49-F238E27FC236}">
                <a16:creationId xmlns:a16="http://schemas.microsoft.com/office/drawing/2014/main" id="{E29BFEC5-7639-4AE9-A818-5EB7EC3C9C54}"/>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3" name="Title 1">
            <a:extLst>
              <a:ext uri="{FF2B5EF4-FFF2-40B4-BE49-F238E27FC236}">
                <a16:creationId xmlns:a16="http://schemas.microsoft.com/office/drawing/2014/main" id="{5E99B80D-00FD-40C8-B929-FA71A2E035AA}"/>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3" name="Content Placeholder 2"/>
          <p:cNvSpPr>
            <a:spLocks noGrp="1"/>
          </p:cNvSpPr>
          <p:nvPr>
            <p:ph sz="half" idx="1" hasCustomPrompt="1"/>
          </p:nvPr>
        </p:nvSpPr>
        <p:spPr>
          <a:xfrm>
            <a:off x="259200" y="1296000"/>
            <a:ext cx="486000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half" idx="2" hasCustomPrompt="1"/>
          </p:nvPr>
        </p:nvSpPr>
        <p:spPr>
          <a:xfrm>
            <a:off x="5853600" y="1295999"/>
            <a:ext cx="4860000" cy="41688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Slide Number Placeholder 4"/>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9" name="Grafik 3" descr="bottom_d2_169.png">
            <a:extLst>
              <a:ext uri="{FF2B5EF4-FFF2-40B4-BE49-F238E27FC236}">
                <a16:creationId xmlns:a16="http://schemas.microsoft.com/office/drawing/2014/main" id="{2646ABA5-1E42-496E-B88F-BEBEC4B2C7B6}"/>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A9AAC15-C2E5-4D68-B499-7D3FC8760D94}"/>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2" name="Rectangle7">
            <a:extLst>
              <a:ext uri="{FF2B5EF4-FFF2-40B4-BE49-F238E27FC236}">
                <a16:creationId xmlns:a16="http://schemas.microsoft.com/office/drawing/2014/main" id="{0193DB20-8E77-4A05-AA77-554F32E8990F}"/>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4" name="Grafik 4" descr="logo1_d2.png">
            <a:extLst>
              <a:ext uri="{FF2B5EF4-FFF2-40B4-BE49-F238E27FC236}">
                <a16:creationId xmlns:a16="http://schemas.microsoft.com/office/drawing/2014/main" id="{AD1AA2B6-6C2F-4A14-9E4C-FB86A10EF6B2}"/>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787601235"/>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3225" userDrawn="1">
          <p15:clr>
            <a:srgbClr val="FBAE40"/>
          </p15:clr>
        </p15:guide>
        <p15:guide id="9" pos="368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3 Contents">
    <p:spTree>
      <p:nvGrpSpPr>
        <p:cNvPr id="1" name=""/>
        <p:cNvGrpSpPr/>
        <p:nvPr/>
      </p:nvGrpSpPr>
      <p:grpSpPr>
        <a:xfrm>
          <a:off x="0" y="0"/>
          <a:ext cx="0" cy="0"/>
          <a:chOff x="0" y="0"/>
          <a:chExt cx="0" cy="0"/>
        </a:xfrm>
      </p:grpSpPr>
      <p:sp>
        <p:nvSpPr>
          <p:cNvPr id="18" name="Chapter_titleonly">
            <a:extLst>
              <a:ext uri="{FF2B5EF4-FFF2-40B4-BE49-F238E27FC236}">
                <a16:creationId xmlns:a16="http://schemas.microsoft.com/office/drawing/2014/main" id="{7CCAFAD8-87FF-4E8A-B13E-2709A28399CC}"/>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4" name="Title 1">
            <a:extLst>
              <a:ext uri="{FF2B5EF4-FFF2-40B4-BE49-F238E27FC236}">
                <a16:creationId xmlns:a16="http://schemas.microsoft.com/office/drawing/2014/main" id="{4213B860-B040-4AA5-BCCF-91A137076F8B}"/>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3" name="Content Placeholder 2"/>
          <p:cNvSpPr>
            <a:spLocks noGrp="1"/>
          </p:cNvSpPr>
          <p:nvPr>
            <p:ph sz="half" idx="1" hasCustomPrompt="1"/>
          </p:nvPr>
        </p:nvSpPr>
        <p:spPr>
          <a:xfrm>
            <a:off x="259200" y="1296000"/>
            <a:ext cx="3128400" cy="41688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half" idx="3" hasCustomPrompt="1"/>
          </p:nvPr>
        </p:nvSpPr>
        <p:spPr>
          <a:xfrm>
            <a:off x="7560000" y="1295999"/>
            <a:ext cx="3128400" cy="41688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Slide Number Placeholder 4"/>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9" name="Grafik 3" descr="bottom_d2_169.png">
            <a:extLst>
              <a:ext uri="{FF2B5EF4-FFF2-40B4-BE49-F238E27FC236}">
                <a16:creationId xmlns:a16="http://schemas.microsoft.com/office/drawing/2014/main" id="{2646ABA5-1E42-496E-B88F-BEBEC4B2C7B6}"/>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A9AAC15-C2E5-4D68-B499-7D3FC8760D94}"/>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47" name="Content Placeholder 2">
            <a:extLst>
              <a:ext uri="{FF2B5EF4-FFF2-40B4-BE49-F238E27FC236}">
                <a16:creationId xmlns:a16="http://schemas.microsoft.com/office/drawing/2014/main" id="{3F3E027D-9EE5-4C12-9974-36EA025C350F}"/>
              </a:ext>
            </a:extLst>
          </p:cNvPr>
          <p:cNvSpPr>
            <a:spLocks noGrp="1"/>
          </p:cNvSpPr>
          <p:nvPr>
            <p:ph sz="half" idx="2" hasCustomPrompt="1"/>
          </p:nvPr>
        </p:nvSpPr>
        <p:spPr>
          <a:xfrm>
            <a:off x="3909600" y="1296000"/>
            <a:ext cx="3128400" cy="41688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3" name="Rectangle7">
            <a:extLst>
              <a:ext uri="{FF2B5EF4-FFF2-40B4-BE49-F238E27FC236}">
                <a16:creationId xmlns:a16="http://schemas.microsoft.com/office/drawing/2014/main" id="{79759149-285E-4F0E-938E-7199B34084B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6" name="Grafik 4" descr="logo1_d2.png">
            <a:extLst>
              <a:ext uri="{FF2B5EF4-FFF2-40B4-BE49-F238E27FC236}">
                <a16:creationId xmlns:a16="http://schemas.microsoft.com/office/drawing/2014/main" id="{853C9362-E049-4C5A-93EB-CA7DB346BCAC}"/>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005200844"/>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2135" userDrawn="1">
          <p15:clr>
            <a:srgbClr val="FBAE40"/>
          </p15:clr>
        </p15:guide>
        <p15:guide id="9" pos="2462" userDrawn="1">
          <p15:clr>
            <a:srgbClr val="FBAE40"/>
          </p15:clr>
        </p15:guide>
        <p15:guide id="10" pos="4434" userDrawn="1">
          <p15:clr>
            <a:srgbClr val="FBAE40"/>
          </p15:clr>
        </p15:guide>
        <p15:guide id="11" pos="47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4 Contents">
    <p:spTree>
      <p:nvGrpSpPr>
        <p:cNvPr id="1" name=""/>
        <p:cNvGrpSpPr/>
        <p:nvPr/>
      </p:nvGrpSpPr>
      <p:grpSpPr>
        <a:xfrm>
          <a:off x="0" y="0"/>
          <a:ext cx="0" cy="0"/>
          <a:chOff x="0" y="0"/>
          <a:chExt cx="0" cy="0"/>
        </a:xfrm>
      </p:grpSpPr>
      <p:sp>
        <p:nvSpPr>
          <p:cNvPr id="19" name="Chapter_titleonly">
            <a:extLst>
              <a:ext uri="{FF2B5EF4-FFF2-40B4-BE49-F238E27FC236}">
                <a16:creationId xmlns:a16="http://schemas.microsoft.com/office/drawing/2014/main" id="{85E4898A-B45B-416F-8A7F-E57751056EEE}"/>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5" name="Title 1">
            <a:extLst>
              <a:ext uri="{FF2B5EF4-FFF2-40B4-BE49-F238E27FC236}">
                <a16:creationId xmlns:a16="http://schemas.microsoft.com/office/drawing/2014/main" id="{A33F6F31-B924-4EAD-BDA8-332AAD2C4179}"/>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080" y="1295399"/>
            <a:ext cx="2515870" cy="416814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3" hasCustomPrompt="1"/>
          </p:nvPr>
        </p:nvSpPr>
        <p:spPr>
          <a:xfrm>
            <a:off x="5549900" y="1295399"/>
            <a:ext cx="2515870" cy="416814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Content Placeholder 2"/>
          <p:cNvSpPr>
            <a:spLocks noGrp="1"/>
          </p:cNvSpPr>
          <p:nvPr>
            <p:ph sz="half" idx="2" hasCustomPrompt="1"/>
          </p:nvPr>
        </p:nvSpPr>
        <p:spPr>
          <a:xfrm>
            <a:off x="2904490" y="1295400"/>
            <a:ext cx="2515870" cy="416814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9" name="Content Placeholder 2"/>
          <p:cNvSpPr>
            <a:spLocks noGrp="1"/>
          </p:cNvSpPr>
          <p:nvPr>
            <p:ph sz="half" idx="4" hasCustomPrompt="1"/>
          </p:nvPr>
        </p:nvSpPr>
        <p:spPr>
          <a:xfrm>
            <a:off x="8195310" y="1295400"/>
            <a:ext cx="2515870" cy="416814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1" name="Grafik 3" descr="bottom_d2_169.png">
            <a:extLst>
              <a:ext uri="{FF2B5EF4-FFF2-40B4-BE49-F238E27FC236}">
                <a16:creationId xmlns:a16="http://schemas.microsoft.com/office/drawing/2014/main" id="{A3C6D0D9-04AD-43FA-8B6F-53255648BE83}"/>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2" name="Grafik 31" descr="logo2_d2.png">
            <a:extLst>
              <a:ext uri="{FF2B5EF4-FFF2-40B4-BE49-F238E27FC236}">
                <a16:creationId xmlns:a16="http://schemas.microsoft.com/office/drawing/2014/main" id="{A5FC486E-34C4-4DFC-9640-0742E0B83B94}"/>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4" name="Rectangle7">
            <a:extLst>
              <a:ext uri="{FF2B5EF4-FFF2-40B4-BE49-F238E27FC236}">
                <a16:creationId xmlns:a16="http://schemas.microsoft.com/office/drawing/2014/main" id="{3A9A741C-7644-4810-ABAF-465822FC0D7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7" name="Grafik 4" descr="logo1_d2.png">
            <a:extLst>
              <a:ext uri="{FF2B5EF4-FFF2-40B4-BE49-F238E27FC236}">
                <a16:creationId xmlns:a16="http://schemas.microsoft.com/office/drawing/2014/main" id="{2F5D5F7F-9AC3-4C8C-9378-5DCB41FEB94B}"/>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763114601"/>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749" userDrawn="1">
          <p15:clr>
            <a:srgbClr val="FBAE40"/>
          </p15:clr>
        </p15:guide>
        <p15:guide id="9" pos="1829" userDrawn="1">
          <p15:clr>
            <a:srgbClr val="FBAE40"/>
          </p15:clr>
        </p15:guide>
        <p15:guide id="10" pos="3416" userDrawn="1">
          <p15:clr>
            <a:srgbClr val="FBAE40"/>
          </p15:clr>
        </p15:guide>
        <p15:guide id="11" pos="3495" userDrawn="1">
          <p15:clr>
            <a:srgbClr val="FBAE40"/>
          </p15:clr>
        </p15:guide>
        <p15:guide id="12" pos="5082" userDrawn="1">
          <p15:clr>
            <a:srgbClr val="FBAE40"/>
          </p15:clr>
        </p15:guide>
        <p15:guide id="13" pos="516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 horizontal Contents">
    <p:spTree>
      <p:nvGrpSpPr>
        <p:cNvPr id="1" name=""/>
        <p:cNvGrpSpPr/>
        <p:nvPr/>
      </p:nvGrpSpPr>
      <p:grpSpPr>
        <a:xfrm>
          <a:off x="0" y="0"/>
          <a:ext cx="0" cy="0"/>
          <a:chOff x="0" y="0"/>
          <a:chExt cx="0" cy="0"/>
        </a:xfrm>
      </p:grpSpPr>
      <p:sp>
        <p:nvSpPr>
          <p:cNvPr id="17" name="Chapter_titleonly">
            <a:extLst>
              <a:ext uri="{FF2B5EF4-FFF2-40B4-BE49-F238E27FC236}">
                <a16:creationId xmlns:a16="http://schemas.microsoft.com/office/drawing/2014/main" id="{9398DDFA-1939-498B-8921-7DDB40481FE9}"/>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3" name="Title 1">
            <a:extLst>
              <a:ext uri="{FF2B5EF4-FFF2-40B4-BE49-F238E27FC236}">
                <a16:creationId xmlns:a16="http://schemas.microsoft.com/office/drawing/2014/main" id="{AB79D08E-37B8-49BA-9E18-ED577CD99900}"/>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200" y="1296000"/>
            <a:ext cx="104508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2" hasCustomPrompt="1"/>
          </p:nvPr>
        </p:nvSpPr>
        <p:spPr>
          <a:xfrm>
            <a:off x="259200" y="3445201"/>
            <a:ext cx="104508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9" name="Grafik 3" descr="bottom_d2_169.png">
            <a:extLst>
              <a:ext uri="{FF2B5EF4-FFF2-40B4-BE49-F238E27FC236}">
                <a16:creationId xmlns:a16="http://schemas.microsoft.com/office/drawing/2014/main" id="{E1C644A7-78AF-407E-A25C-6F76F012AC1D}"/>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F432EB7-B56F-491D-9D42-9FA89D925A5A}"/>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2" name="Rectangle7">
            <a:extLst>
              <a:ext uri="{FF2B5EF4-FFF2-40B4-BE49-F238E27FC236}">
                <a16:creationId xmlns:a16="http://schemas.microsoft.com/office/drawing/2014/main" id="{2E7C0809-54C2-4B00-97B9-AEB55C54DF3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4" name="Grafik 4" descr="logo1_d2.png">
            <a:extLst>
              <a:ext uri="{FF2B5EF4-FFF2-40B4-BE49-F238E27FC236}">
                <a16:creationId xmlns:a16="http://schemas.microsoft.com/office/drawing/2014/main" id="{F944409F-1D53-436E-A382-254727DA7F5F}"/>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3956372322"/>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orient="horz" pos="2090" userDrawn="1">
          <p15:clr>
            <a:srgbClr val="FBAE40"/>
          </p15:clr>
        </p15:guide>
        <p15:guide id="9" orient="horz" pos="216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 x 2 Contents">
    <p:spTree>
      <p:nvGrpSpPr>
        <p:cNvPr id="1" name=""/>
        <p:cNvGrpSpPr/>
        <p:nvPr/>
      </p:nvGrpSpPr>
      <p:grpSpPr>
        <a:xfrm>
          <a:off x="0" y="0"/>
          <a:ext cx="0" cy="0"/>
          <a:chOff x="0" y="0"/>
          <a:chExt cx="0" cy="0"/>
        </a:xfrm>
      </p:grpSpPr>
      <p:sp>
        <p:nvSpPr>
          <p:cNvPr id="19" name="Chapter_titleonly">
            <a:extLst>
              <a:ext uri="{FF2B5EF4-FFF2-40B4-BE49-F238E27FC236}">
                <a16:creationId xmlns:a16="http://schemas.microsoft.com/office/drawing/2014/main" id="{90C8652B-1F43-4467-AC53-668A8D3D470B}"/>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5" name="Title 1">
            <a:extLst>
              <a:ext uri="{FF2B5EF4-FFF2-40B4-BE49-F238E27FC236}">
                <a16:creationId xmlns:a16="http://schemas.microsoft.com/office/drawing/2014/main" id="{EFDBB36D-E1FF-4336-B805-B8B7F4B25A83}"/>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200" y="1296000"/>
            <a:ext cx="48600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Content Placeholder 3"/>
          <p:cNvSpPr>
            <a:spLocks noGrp="1"/>
          </p:cNvSpPr>
          <p:nvPr>
            <p:ph sz="half" idx="3" hasCustomPrompt="1"/>
          </p:nvPr>
        </p:nvSpPr>
        <p:spPr>
          <a:xfrm>
            <a:off x="5853600" y="1295999"/>
            <a:ext cx="48600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Content Placeholder 2"/>
          <p:cNvSpPr>
            <a:spLocks noGrp="1"/>
          </p:cNvSpPr>
          <p:nvPr>
            <p:ph sz="half" idx="2" hasCustomPrompt="1"/>
          </p:nvPr>
        </p:nvSpPr>
        <p:spPr>
          <a:xfrm>
            <a:off x="259200" y="3445201"/>
            <a:ext cx="48600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Content Placeholder 3"/>
          <p:cNvSpPr>
            <a:spLocks noGrp="1"/>
          </p:cNvSpPr>
          <p:nvPr>
            <p:ph sz="half" idx="4" hasCustomPrompt="1"/>
          </p:nvPr>
        </p:nvSpPr>
        <p:spPr>
          <a:xfrm>
            <a:off x="5853600" y="3445201"/>
            <a:ext cx="48600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1" name="Grafik 3" descr="bottom_d2_169.png">
            <a:extLst>
              <a:ext uri="{FF2B5EF4-FFF2-40B4-BE49-F238E27FC236}">
                <a16:creationId xmlns:a16="http://schemas.microsoft.com/office/drawing/2014/main" id="{14946AFE-2563-4C40-963E-DFE36F6D3171}"/>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2" name="Grafik 31" descr="logo2_d2.png">
            <a:extLst>
              <a:ext uri="{FF2B5EF4-FFF2-40B4-BE49-F238E27FC236}">
                <a16:creationId xmlns:a16="http://schemas.microsoft.com/office/drawing/2014/main" id="{8A247A46-B0BA-49FE-BDE2-4F90A734854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4" name="Rectangle7">
            <a:extLst>
              <a:ext uri="{FF2B5EF4-FFF2-40B4-BE49-F238E27FC236}">
                <a16:creationId xmlns:a16="http://schemas.microsoft.com/office/drawing/2014/main" id="{43F0E5D0-784C-433E-AAB0-40D43C1BCBA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6" name="Grafik 4" descr="logo1_d2.png">
            <a:extLst>
              <a:ext uri="{FF2B5EF4-FFF2-40B4-BE49-F238E27FC236}">
                <a16:creationId xmlns:a16="http://schemas.microsoft.com/office/drawing/2014/main" id="{17992435-2281-4D69-8E9C-A9BD8CD4504F}"/>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51935903"/>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orient="horz" pos="2090" userDrawn="1">
          <p15:clr>
            <a:srgbClr val="FBAE40"/>
          </p15:clr>
        </p15:guide>
        <p15:guide id="9" orient="horz" pos="2169" userDrawn="1">
          <p15:clr>
            <a:srgbClr val="FBAE40"/>
          </p15:clr>
        </p15:guide>
        <p15:guide id="10" pos="3225" userDrawn="1">
          <p15:clr>
            <a:srgbClr val="FBAE40"/>
          </p15:clr>
        </p15:guide>
        <p15:guide id="11" pos="368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3 x 2 Contents">
    <p:spTree>
      <p:nvGrpSpPr>
        <p:cNvPr id="1" name=""/>
        <p:cNvGrpSpPr/>
        <p:nvPr/>
      </p:nvGrpSpPr>
      <p:grpSpPr>
        <a:xfrm>
          <a:off x="0" y="0"/>
          <a:ext cx="0" cy="0"/>
          <a:chOff x="0" y="0"/>
          <a:chExt cx="0" cy="0"/>
        </a:xfrm>
      </p:grpSpPr>
      <p:sp>
        <p:nvSpPr>
          <p:cNvPr id="21" name="Chapter_titleonly">
            <a:extLst>
              <a:ext uri="{FF2B5EF4-FFF2-40B4-BE49-F238E27FC236}">
                <a16:creationId xmlns:a16="http://schemas.microsoft.com/office/drawing/2014/main" id="{FEDBFC76-9F59-4A18-8E8B-EDDF9CC208BC}"/>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7" name="Title 1">
            <a:extLst>
              <a:ext uri="{FF2B5EF4-FFF2-40B4-BE49-F238E27FC236}">
                <a16:creationId xmlns:a16="http://schemas.microsoft.com/office/drawing/2014/main" id="{0226D581-60F4-440B-A410-F6582BC0DCF0}"/>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200" y="1296000"/>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3" hasCustomPrompt="1"/>
          </p:nvPr>
        </p:nvSpPr>
        <p:spPr>
          <a:xfrm>
            <a:off x="3909600" y="1295999"/>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8" name="Content Placeholder 3"/>
          <p:cNvSpPr>
            <a:spLocks noGrp="1"/>
          </p:cNvSpPr>
          <p:nvPr>
            <p:ph sz="half" idx="5" hasCustomPrompt="1"/>
          </p:nvPr>
        </p:nvSpPr>
        <p:spPr>
          <a:xfrm>
            <a:off x="7560000" y="1295999"/>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9" name="Content Placeholder 2"/>
          <p:cNvSpPr>
            <a:spLocks noGrp="1"/>
          </p:cNvSpPr>
          <p:nvPr>
            <p:ph sz="half" idx="2" hasCustomPrompt="1"/>
          </p:nvPr>
        </p:nvSpPr>
        <p:spPr>
          <a:xfrm>
            <a:off x="259200" y="3445201"/>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0" name="Content Placeholder 3"/>
          <p:cNvSpPr>
            <a:spLocks noGrp="1"/>
          </p:cNvSpPr>
          <p:nvPr>
            <p:ph sz="half" idx="4" hasCustomPrompt="1"/>
          </p:nvPr>
        </p:nvSpPr>
        <p:spPr>
          <a:xfrm>
            <a:off x="3909600" y="3445201"/>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1" name="Content Placeholder 3"/>
          <p:cNvSpPr>
            <a:spLocks noGrp="1"/>
          </p:cNvSpPr>
          <p:nvPr>
            <p:ph sz="half" idx="6" hasCustomPrompt="1"/>
          </p:nvPr>
        </p:nvSpPr>
        <p:spPr>
          <a:xfrm>
            <a:off x="7560000" y="3445201"/>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3" name="Grafik 3" descr="bottom_d2_169.png">
            <a:extLst>
              <a:ext uri="{FF2B5EF4-FFF2-40B4-BE49-F238E27FC236}">
                <a16:creationId xmlns:a16="http://schemas.microsoft.com/office/drawing/2014/main" id="{D68326DC-5F3B-4205-8352-8D213F6B12F1}"/>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4" name="Grafik 33" descr="logo2_d2.png">
            <a:extLst>
              <a:ext uri="{FF2B5EF4-FFF2-40B4-BE49-F238E27FC236}">
                <a16:creationId xmlns:a16="http://schemas.microsoft.com/office/drawing/2014/main" id="{6306B871-7048-4385-84D6-368540647FAF}"/>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6" name="Rectangle7">
            <a:extLst>
              <a:ext uri="{FF2B5EF4-FFF2-40B4-BE49-F238E27FC236}">
                <a16:creationId xmlns:a16="http://schemas.microsoft.com/office/drawing/2014/main" id="{C680F8C7-4715-4E6C-829A-E87F16C03BB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8" name="Grafik 4" descr="logo1_d2.png">
            <a:extLst>
              <a:ext uri="{FF2B5EF4-FFF2-40B4-BE49-F238E27FC236}">
                <a16:creationId xmlns:a16="http://schemas.microsoft.com/office/drawing/2014/main" id="{058025F0-4E5A-4419-90FC-FD31DB24C306}"/>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482577220"/>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2140" userDrawn="1">
          <p15:clr>
            <a:srgbClr val="FBAE40"/>
          </p15:clr>
        </p15:guide>
        <p15:guide id="9" pos="2457" userDrawn="1">
          <p15:clr>
            <a:srgbClr val="FBAE40"/>
          </p15:clr>
        </p15:guide>
        <p15:guide id="10" pos="4434" userDrawn="1">
          <p15:clr>
            <a:srgbClr val="FBAE40"/>
          </p15:clr>
        </p15:guide>
        <p15:guide id="11" pos="4761" userDrawn="1">
          <p15:clr>
            <a:srgbClr val="FBAE40"/>
          </p15:clr>
        </p15:guide>
        <p15:guide id="12" orient="horz" pos="2090" userDrawn="1">
          <p15:clr>
            <a:srgbClr val="FBAE40"/>
          </p15:clr>
        </p15:guide>
        <p15:guide id="13" orient="horz" pos="216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4 x 2 Contents">
    <p:spTree>
      <p:nvGrpSpPr>
        <p:cNvPr id="1" name=""/>
        <p:cNvGrpSpPr/>
        <p:nvPr/>
      </p:nvGrpSpPr>
      <p:grpSpPr>
        <a:xfrm>
          <a:off x="0" y="0"/>
          <a:ext cx="0" cy="0"/>
          <a:chOff x="0" y="0"/>
          <a:chExt cx="0" cy="0"/>
        </a:xfrm>
      </p:grpSpPr>
      <p:sp>
        <p:nvSpPr>
          <p:cNvPr id="24" name="Chapter_titleonly">
            <a:extLst>
              <a:ext uri="{FF2B5EF4-FFF2-40B4-BE49-F238E27FC236}">
                <a16:creationId xmlns:a16="http://schemas.microsoft.com/office/drawing/2014/main" id="{20D581F7-7281-48B4-B67B-7228F84F398D}"/>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9" name="Title 1">
            <a:extLst>
              <a:ext uri="{FF2B5EF4-FFF2-40B4-BE49-F238E27FC236}">
                <a16:creationId xmlns:a16="http://schemas.microsoft.com/office/drawing/2014/main" id="{C7544615-D17B-4350-B517-7E469AC91ABA}"/>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200" y="1296000"/>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3" hasCustomPrompt="1"/>
          </p:nvPr>
        </p:nvSpPr>
        <p:spPr>
          <a:xfrm>
            <a:off x="2905200" y="1295999"/>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8" name="Content Placeholder 3"/>
          <p:cNvSpPr>
            <a:spLocks noGrp="1"/>
          </p:cNvSpPr>
          <p:nvPr>
            <p:ph sz="half" idx="7" hasCustomPrompt="1"/>
          </p:nvPr>
        </p:nvSpPr>
        <p:spPr>
          <a:xfrm>
            <a:off x="8197200" y="1295999"/>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9" name="Content Placeholder 2"/>
          <p:cNvSpPr>
            <a:spLocks noGrp="1"/>
          </p:cNvSpPr>
          <p:nvPr>
            <p:ph sz="half" idx="2" hasCustomPrompt="1"/>
          </p:nvPr>
        </p:nvSpPr>
        <p:spPr>
          <a:xfrm>
            <a:off x="259200" y="3445201"/>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0" name="Content Placeholder 3"/>
          <p:cNvSpPr>
            <a:spLocks noGrp="1"/>
          </p:cNvSpPr>
          <p:nvPr>
            <p:ph sz="half" idx="4" hasCustomPrompt="1"/>
          </p:nvPr>
        </p:nvSpPr>
        <p:spPr>
          <a:xfrm>
            <a:off x="2905200" y="3445201"/>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1" name="Content Placeholder 3"/>
          <p:cNvSpPr>
            <a:spLocks noGrp="1"/>
          </p:cNvSpPr>
          <p:nvPr>
            <p:ph sz="half" idx="8" hasCustomPrompt="1"/>
          </p:nvPr>
        </p:nvSpPr>
        <p:spPr>
          <a:xfrm>
            <a:off x="8197200" y="3445201"/>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3" name="Grafik 3" descr="bottom_d2_169.png">
            <a:extLst>
              <a:ext uri="{FF2B5EF4-FFF2-40B4-BE49-F238E27FC236}">
                <a16:creationId xmlns:a16="http://schemas.microsoft.com/office/drawing/2014/main" id="{D68326DC-5F3B-4205-8352-8D213F6B12F1}"/>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4" name="Grafik 33" descr="logo2_d2.png">
            <a:extLst>
              <a:ext uri="{FF2B5EF4-FFF2-40B4-BE49-F238E27FC236}">
                <a16:creationId xmlns:a16="http://schemas.microsoft.com/office/drawing/2014/main" id="{6306B871-7048-4385-84D6-368540647FAF}"/>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7" name="Content Placeholder 3">
            <a:extLst>
              <a:ext uri="{FF2B5EF4-FFF2-40B4-BE49-F238E27FC236}">
                <a16:creationId xmlns:a16="http://schemas.microsoft.com/office/drawing/2014/main" id="{58468F8D-277D-4F1A-84A1-62122010643F}"/>
              </a:ext>
            </a:extLst>
          </p:cNvPr>
          <p:cNvSpPr>
            <a:spLocks noGrp="1"/>
          </p:cNvSpPr>
          <p:nvPr>
            <p:ph sz="half" idx="5" hasCustomPrompt="1"/>
          </p:nvPr>
        </p:nvSpPr>
        <p:spPr>
          <a:xfrm>
            <a:off x="5551200" y="1296000"/>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8" name="Content Placeholder 3">
            <a:extLst>
              <a:ext uri="{FF2B5EF4-FFF2-40B4-BE49-F238E27FC236}">
                <a16:creationId xmlns:a16="http://schemas.microsoft.com/office/drawing/2014/main" id="{B143799E-2832-49D7-9953-45BACACA7549}"/>
              </a:ext>
            </a:extLst>
          </p:cNvPr>
          <p:cNvSpPr>
            <a:spLocks noGrp="1"/>
          </p:cNvSpPr>
          <p:nvPr>
            <p:ph sz="half" idx="6" hasCustomPrompt="1"/>
          </p:nvPr>
        </p:nvSpPr>
        <p:spPr>
          <a:xfrm>
            <a:off x="5551200" y="3445200"/>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21" name="Rectangle7">
            <a:extLst>
              <a:ext uri="{FF2B5EF4-FFF2-40B4-BE49-F238E27FC236}">
                <a16:creationId xmlns:a16="http://schemas.microsoft.com/office/drawing/2014/main" id="{60F530EA-2EFB-4DC6-BA26-465D18FD265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22" name="Grafik 4" descr="logo1_d2.png">
            <a:extLst>
              <a:ext uri="{FF2B5EF4-FFF2-40B4-BE49-F238E27FC236}">
                <a16:creationId xmlns:a16="http://schemas.microsoft.com/office/drawing/2014/main" id="{F7F706B3-07D4-410C-B7A6-C9E5735A9928}"/>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3371421479"/>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orient="horz" pos="2090" userDrawn="1">
          <p15:clr>
            <a:srgbClr val="FBAE40"/>
          </p15:clr>
        </p15:guide>
        <p15:guide id="9" orient="horz" pos="2169" userDrawn="1">
          <p15:clr>
            <a:srgbClr val="FBAE40"/>
          </p15:clr>
        </p15:guide>
        <p15:guide id="10" pos="1749" userDrawn="1">
          <p15:clr>
            <a:srgbClr val="FBAE40"/>
          </p15:clr>
        </p15:guide>
        <p15:guide id="11" pos="1830" userDrawn="1">
          <p15:clr>
            <a:srgbClr val="FBAE40"/>
          </p15:clr>
        </p15:guide>
        <p15:guide id="12" pos="3416" userDrawn="1">
          <p15:clr>
            <a:srgbClr val="FBAE40"/>
          </p15:clr>
        </p15:guide>
        <p15:guide id="13" pos="3497" userDrawn="1">
          <p15:clr>
            <a:srgbClr val="FBAE40"/>
          </p15:clr>
        </p15:guide>
        <p15:guide id="14" pos="5082" userDrawn="1">
          <p15:clr>
            <a:srgbClr val="FBAE40"/>
          </p15:clr>
        </p15:guide>
        <p15:guide id="15" pos="516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9" name="Grafik 3" descr="bottom_d2_169.png">
            <a:extLst>
              <a:ext uri="{FF2B5EF4-FFF2-40B4-BE49-F238E27FC236}">
                <a16:creationId xmlns:a16="http://schemas.microsoft.com/office/drawing/2014/main" id="{EF316F00-ABDB-4F1C-8223-8689636D6D52}"/>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10" name="Grafik 9" descr="logo2_d2.png">
            <a:extLst>
              <a:ext uri="{FF2B5EF4-FFF2-40B4-BE49-F238E27FC236}">
                <a16:creationId xmlns:a16="http://schemas.microsoft.com/office/drawing/2014/main" id="{30CBBFCD-8992-45AF-92BD-7EBF3A86E1C1}"/>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8" name="Rectangle7">
            <a:extLst>
              <a:ext uri="{FF2B5EF4-FFF2-40B4-BE49-F238E27FC236}">
                <a16:creationId xmlns:a16="http://schemas.microsoft.com/office/drawing/2014/main" id="{C868D9BE-A299-4D0B-87AF-B491FAE5FD28}"/>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1" name="Grafik 4" descr="logo1_d2.png">
            <a:extLst>
              <a:ext uri="{FF2B5EF4-FFF2-40B4-BE49-F238E27FC236}">
                <a16:creationId xmlns:a16="http://schemas.microsoft.com/office/drawing/2014/main" id="{0B4DD8A5-C16C-443A-8C22-A52B612231A5}"/>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074551859"/>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Full Page Graphic">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Grafik 4" descr="logo1_d2.png">
            <a:extLst>
              <a:ext uri="{FF2B5EF4-FFF2-40B4-BE49-F238E27FC236}">
                <a16:creationId xmlns:a16="http://schemas.microsoft.com/office/drawing/2014/main" id="{F35DC742-BC8F-47B5-88E2-93616D59A618}"/>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6" name="Grafik 3" descr="right_d2.png">
            <a:extLst>
              <a:ext uri="{FF2B5EF4-FFF2-40B4-BE49-F238E27FC236}">
                <a16:creationId xmlns:a16="http://schemas.microsoft.com/office/drawing/2014/main" id="{2E1D2BC1-44DB-403E-B4D8-3E1DC5D199E5}"/>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127317866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End Slide">
    <p:spTree>
      <p:nvGrpSpPr>
        <p:cNvPr id="1" name=""/>
        <p:cNvGrpSpPr/>
        <p:nvPr/>
      </p:nvGrpSpPr>
      <p:grpSpPr>
        <a:xfrm>
          <a:off x="0" y="0"/>
          <a:ext cx="0" cy="0"/>
          <a:chOff x="0" y="0"/>
          <a:chExt cx="0" cy="0"/>
        </a:xfrm>
      </p:grpSpPr>
      <p:pic>
        <p:nvPicPr>
          <p:cNvPr id="7" name="Grafik 5" descr="bg3_d2_169.png"/>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269" y="2"/>
            <a:ext cx="10969509" cy="6170929"/>
          </a:xfrm>
          <a:prstGeom prst="rect">
            <a:avLst/>
          </a:prstGeom>
          <a:ln w="0">
            <a:noFill/>
          </a:ln>
          <a:effectLst/>
        </p:spPr>
      </p:pic>
      <p:sp>
        <p:nvSpPr>
          <p:cNvPr id="8" name="Title 1">
            <a:extLst>
              <a:ext uri="{FF2B5EF4-FFF2-40B4-BE49-F238E27FC236}">
                <a16:creationId xmlns:a16="http://schemas.microsoft.com/office/drawing/2014/main" id="{D60E046F-66D0-431E-9C49-8E6C18C3F3CF}"/>
              </a:ext>
            </a:extLst>
          </p:cNvPr>
          <p:cNvSpPr>
            <a:spLocks noGrp="1"/>
          </p:cNvSpPr>
          <p:nvPr>
            <p:ph type="ctrTitle" hasCustomPrompt="1"/>
          </p:nvPr>
        </p:nvSpPr>
        <p:spPr>
          <a:xfrm>
            <a:off x="259200" y="259200"/>
            <a:ext cx="9874800" cy="5205600"/>
          </a:xfrm>
          <a:ln w="0">
            <a:noFill/>
          </a:ln>
          <a:effectLst/>
        </p:spPr>
        <p:txBody>
          <a:bodyPr anchor="t" anchorCtr="0"/>
          <a:lstStyle>
            <a:lvl1pPr algn="l">
              <a:lnSpc>
                <a:spcPct val="90000"/>
              </a:lnSpc>
              <a:defRPr sz="8000" kern="1200" cap="all" baseline="0">
                <a:solidFill>
                  <a:schemeClr val="tx1"/>
                </a:solidFill>
              </a:defRPr>
            </a:lvl1pPr>
          </a:lstStyle>
          <a:p>
            <a:r>
              <a:rPr lang="de-DE"/>
              <a:t>Add Closing Phrase</a:t>
            </a:r>
            <a:endParaRPr lang="de-DE" dirty="0"/>
          </a:p>
        </p:txBody>
      </p:sp>
      <p:pic>
        <p:nvPicPr>
          <p:cNvPr id="6" name="Grafik 4" descr="logo1_d2.png">
            <a:extLst>
              <a:ext uri="{FF2B5EF4-FFF2-40B4-BE49-F238E27FC236}">
                <a16:creationId xmlns:a16="http://schemas.microsoft.com/office/drawing/2014/main" id="{AD329951-67FC-4FE1-85D1-D4AEA8479C0D}"/>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9" name="Grafik 3" descr="right_d2.png">
            <a:extLst>
              <a:ext uri="{FF2B5EF4-FFF2-40B4-BE49-F238E27FC236}">
                <a16:creationId xmlns:a16="http://schemas.microsoft.com/office/drawing/2014/main" id="{7AD5F0A5-2B17-4D20-B0E6-B4F0FA97751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73796963"/>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Slide 2">
    <p:spTree>
      <p:nvGrpSpPr>
        <p:cNvPr id="1" name=""/>
        <p:cNvGrpSpPr/>
        <p:nvPr/>
      </p:nvGrpSpPr>
      <p:grpSpPr>
        <a:xfrm>
          <a:off x="0" y="0"/>
          <a:ext cx="0" cy="0"/>
          <a:chOff x="0" y="0"/>
          <a:chExt cx="0" cy="0"/>
        </a:xfrm>
      </p:grpSpPr>
      <p:pic>
        <p:nvPicPr>
          <p:cNvPr id="6" name="Background 2" descr="bg2_d2_169.png"/>
          <p:cNvPicPr>
            <a:picLocks/>
          </p:cNvPicPr>
          <p:nvPr/>
        </p:nvPicPr>
        <p:blipFill>
          <a:blip r:embed="rId4">
            <a:extLst>
              <a:ext uri="{28A0092B-C50C-407E-A947-70E740481C1C}">
                <a14:useLocalDpi xmlns:a14="http://schemas.microsoft.com/office/drawing/2010/main" val="0"/>
              </a:ext>
            </a:extLst>
          </a:blip>
          <a:stretch>
            <a:fillRect/>
          </a:stretch>
        </p:blipFill>
        <p:spPr>
          <a:xfrm>
            <a:off x="269" y="2"/>
            <a:ext cx="10969509" cy="6170929"/>
          </a:xfrm>
          <a:prstGeom prst="rect">
            <a:avLst/>
          </a:prstGeom>
          <a:ln w="0">
            <a:noFill/>
          </a:ln>
          <a:effectLst/>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200" y="259200"/>
            <a:ext cx="987480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de-DE"/>
              <a:t>Add Pres. Title</a:t>
            </a:r>
            <a:endParaRPr lang="de-DE" dirty="0"/>
          </a:p>
        </p:txBody>
      </p:sp>
      <p:pic>
        <p:nvPicPr>
          <p:cNvPr id="7" name="Grafik 4" descr="logo1_d2.png">
            <a:extLst>
              <a:ext uri="{FF2B5EF4-FFF2-40B4-BE49-F238E27FC236}">
                <a16:creationId xmlns:a16="http://schemas.microsoft.com/office/drawing/2014/main" id="{7868D6E5-0EC1-4883-8CF9-7E8712A5DE97}"/>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9" name="Grafik 3" descr="right_d2.png">
            <a:extLst>
              <a:ext uri="{FF2B5EF4-FFF2-40B4-BE49-F238E27FC236}">
                <a16:creationId xmlns:a16="http://schemas.microsoft.com/office/drawing/2014/main" id="{24DBB17F-A4BD-455D-A654-0625D135562B}"/>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814531954"/>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horizontal ">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BF558F48-F6D6-4568-8DA6-55FAE81CC26F}"/>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547200" y="2602898"/>
            <a:ext cx="9268637" cy="1507549"/>
          </a:xfrm>
          <a:ln w="0">
            <a:noFill/>
          </a:ln>
          <a:effectLst/>
        </p:spPr>
        <p:txBody>
          <a:bodyPr anchor="b" anchorCtr="0">
            <a:normAutofit/>
          </a:bodyPr>
          <a:lstStyle>
            <a:lvl1pPr algn="l">
              <a:lnSpc>
                <a:spcPct val="100000"/>
              </a:lnSpc>
              <a:defRPr sz="4000" b="1" kern="0" cap="none" baseline="0">
                <a:solidFill>
                  <a:schemeClr val="tx1"/>
                </a:solidFill>
              </a:defRPr>
            </a:lvl1pPr>
          </a:lstStyle>
          <a:p>
            <a:r>
              <a:rPr lang="en-US" noProof="1"/>
              <a:t>Presentation title</a:t>
            </a:r>
          </a:p>
        </p:txBody>
      </p:sp>
      <p:sp>
        <p:nvSpPr>
          <p:cNvPr id="7" name="Text Placeholder 2">
            <a:extLst>
              <a:ext uri="{FF2B5EF4-FFF2-40B4-BE49-F238E27FC236}">
                <a16:creationId xmlns:a16="http://schemas.microsoft.com/office/drawing/2014/main" id="{77B0DFCC-F037-4745-849A-E2902A32AC76}"/>
              </a:ext>
            </a:extLst>
          </p:cNvPr>
          <p:cNvSpPr>
            <a:spLocks noGrp="1"/>
          </p:cNvSpPr>
          <p:nvPr>
            <p:ph type="body" sz="quarter" idx="1" hasCustomPrompt="1"/>
          </p:nvPr>
        </p:nvSpPr>
        <p:spPr>
          <a:xfrm>
            <a:off x="547200" y="4241130"/>
            <a:ext cx="9268637" cy="1254369"/>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371600" indent="0">
              <a:buFontTx/>
              <a:buNone/>
              <a:defRPr/>
            </a:lvl5pPr>
          </a:lstStyle>
          <a:p>
            <a:pPr lvl="0"/>
            <a:r>
              <a:rPr lang="en-US" noProof="1"/>
              <a:t>Name, Department, Date</a:t>
            </a:r>
          </a:p>
        </p:txBody>
      </p:sp>
      <p:pic>
        <p:nvPicPr>
          <p:cNvPr id="4" name="SuperGraphic">
            <a:extLst>
              <a:ext uri="{FF2B5EF4-FFF2-40B4-BE49-F238E27FC236}">
                <a16:creationId xmlns:a16="http://schemas.microsoft.com/office/drawing/2014/main" id="{862C2846-F73C-4F37-B810-57D2567D11EB}"/>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0969200" cy="2056725"/>
          </a:xfrm>
          <a:prstGeom prst="rect">
            <a:avLst/>
          </a:prstGeom>
        </p:spPr>
      </p:pic>
    </p:spTree>
    <p:extLst>
      <p:ext uri="{BB962C8B-B14F-4D97-AF65-F5344CB8AC3E}">
        <p14:creationId xmlns:p14="http://schemas.microsoft.com/office/powerpoint/2010/main" val="173651118"/>
      </p:ext>
    </p:extLst>
  </p:cSld>
  <p:clrMapOvr>
    <a:masterClrMapping/>
  </p:clrMapOvr>
  <p:hf sldNum="0" hdr="0" ftr="0" dt="0"/>
  <p:extLst>
    <p:ext uri="{DCECCB84-F9BA-43D5-87BE-67443E8EF086}">
      <p15:sldGuideLst xmlns:p15="http://schemas.microsoft.com/office/powerpoint/2012/main">
        <p15:guide id="1" pos="342">
          <p15:clr>
            <a:srgbClr val="FBAE40"/>
          </p15:clr>
        </p15:guide>
        <p15:guide id="2" pos="6185">
          <p15:clr>
            <a:srgbClr val="FBAE40"/>
          </p15:clr>
        </p15:guide>
        <p15:guide id="3" orient="horz" pos="1639">
          <p15:clr>
            <a:srgbClr val="FBAE40"/>
          </p15:clr>
        </p15:guide>
        <p15:guide id="4" orient="horz" pos="2590">
          <p15:clr>
            <a:srgbClr val="FBAE40"/>
          </p15:clr>
        </p15:guide>
        <p15:guide id="5" orient="horz" pos="2669">
          <p15:clr>
            <a:srgbClr val="FBAE40"/>
          </p15:clr>
        </p15:guide>
        <p15:guide id="6" orient="horz" pos="34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Custom 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200" y="259200"/>
            <a:ext cx="987480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de-DE"/>
              <a:t>Add Pres. Title</a:t>
            </a:r>
            <a:endParaRPr lang="de-DE" dirty="0"/>
          </a:p>
        </p:txBody>
      </p:sp>
      <p:pic>
        <p:nvPicPr>
          <p:cNvPr id="7" name="Grafik 4" descr="logo1_d2.png">
            <a:extLst>
              <a:ext uri="{FF2B5EF4-FFF2-40B4-BE49-F238E27FC236}">
                <a16:creationId xmlns:a16="http://schemas.microsoft.com/office/drawing/2014/main" id="{EFF0EBDE-7B9D-4454-9B44-8763A24EC960}"/>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9" name="Grafik 3" descr="right_d2.png">
            <a:extLst>
              <a:ext uri="{FF2B5EF4-FFF2-40B4-BE49-F238E27FC236}">
                <a16:creationId xmlns:a16="http://schemas.microsoft.com/office/drawing/2014/main" id="{24DBB17F-A4BD-455D-A654-0625D135562B}"/>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3762592895"/>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Chapter Title">
    <p:bg>
      <p:bgPr>
        <a:solidFill>
          <a:schemeClr val="accent1"/>
        </a:solidFill>
        <a:effectLst/>
      </p:bgPr>
    </p:bg>
    <p:spTree>
      <p:nvGrpSpPr>
        <p:cNvPr id="1" name=""/>
        <p:cNvGrpSpPr/>
        <p:nvPr/>
      </p:nvGrpSpPr>
      <p:grpSpPr>
        <a:xfrm>
          <a:off x="0" y="0"/>
          <a:ext cx="0" cy="0"/>
          <a:chOff x="0" y="0"/>
          <a:chExt cx="0" cy="0"/>
        </a:xfrm>
      </p:grpSpPr>
      <p:sp>
        <p:nvSpPr>
          <p:cNvPr id="6" name="Chapter_title">
            <a:extLst>
              <a:ext uri="{FF2B5EF4-FFF2-40B4-BE49-F238E27FC236}">
                <a16:creationId xmlns:a16="http://schemas.microsoft.com/office/drawing/2014/main" id="{EE80FFE3-B9B2-433E-9111-10990FD419AB}"/>
              </a:ext>
            </a:extLst>
          </p:cNvPr>
          <p:cNvSpPr>
            <a:spLocks noGrp="1"/>
          </p:cNvSpPr>
          <p:nvPr>
            <p:ph type="ctrTitle" hasCustomPrompt="1"/>
          </p:nvPr>
        </p:nvSpPr>
        <p:spPr>
          <a:xfrm>
            <a:off x="259200" y="259200"/>
            <a:ext cx="9874800" cy="5205600"/>
          </a:xfrm>
          <a:ln w="0">
            <a:noFill/>
          </a:ln>
          <a:effectLst/>
        </p:spPr>
        <p:txBody>
          <a:bodyPr anchor="t" anchorCtr="0"/>
          <a:lstStyle>
            <a:lvl1pPr algn="l">
              <a:lnSpc>
                <a:spcPct val="90000"/>
              </a:lnSpc>
              <a:defRPr sz="6500" cap="all" baseline="0">
                <a:solidFill>
                  <a:schemeClr val="bg1"/>
                </a:solidFill>
              </a:defRPr>
            </a:lvl1pPr>
          </a:lstStyle>
          <a:p>
            <a:r>
              <a:rPr lang="de-DE"/>
              <a:t>Add Chapter Title</a:t>
            </a:r>
            <a:endParaRPr lang="de-DE" dirty="0"/>
          </a:p>
        </p:txBody>
      </p:sp>
      <p:pic>
        <p:nvPicPr>
          <p:cNvPr id="5" name="Grafik 4" descr="logo1_d2.png">
            <a:extLst>
              <a:ext uri="{FF2B5EF4-FFF2-40B4-BE49-F238E27FC236}">
                <a16:creationId xmlns:a16="http://schemas.microsoft.com/office/drawing/2014/main" id="{FC6E8050-6AB1-433E-A876-5E84688D10B0}"/>
              </a:ext>
            </a:extLst>
          </p:cNvPr>
          <p:cNvPicPr>
            <a:picLocks noSel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7" name="Grafik 3" descr="right_d2.png">
            <a:extLst>
              <a:ext uri="{FF2B5EF4-FFF2-40B4-BE49-F238E27FC236}">
                <a16:creationId xmlns:a16="http://schemas.microsoft.com/office/drawing/2014/main" id="{50EF21B3-288B-44C8-B2D9-3FFE25CF4E6C}"/>
              </a:ext>
            </a:extLst>
          </p:cNvPr>
          <p:cNvPicPr>
            <a:picLocks noSelect="1"/>
          </p:cNvPicPr>
          <p:nvPr userDrawn="1">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3828809399"/>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00" y="259199"/>
            <a:ext cx="9874800" cy="5205600"/>
          </a:xfrm>
        </p:spPr>
        <p:txBody>
          <a:bodyPr anchor="ctr" anchorCtr="0"/>
          <a:lstStyle>
            <a:lvl1pPr>
              <a:lnSpc>
                <a:spcPct val="90000"/>
              </a:lnSpc>
              <a:defRPr sz="4000" i="1"/>
            </a:lvl1pPr>
          </a:lstStyle>
          <a:p>
            <a:r>
              <a:rPr lang="de-DE"/>
              <a:t>“Add Quotation”</a:t>
            </a:r>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7" name="Grafik 3" descr="bottom_d2_169.png"/>
          <p:cNvPicPr>
            <a:picLocks noSel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90"/>
            <a:ext cx="10970260" cy="129540"/>
          </a:xfrm>
          <a:prstGeom prst="rect">
            <a:avLst/>
          </a:prstGeom>
          <a:ln w="0">
            <a:noFill/>
          </a:ln>
          <a:effectLst/>
        </p:spPr>
      </p:pic>
      <p:pic>
        <p:nvPicPr>
          <p:cNvPr id="11" name="Grafik 10" descr="logo2_d2.png">
            <a:extLst>
              <a:ext uri="{FF2B5EF4-FFF2-40B4-BE49-F238E27FC236}">
                <a16:creationId xmlns:a16="http://schemas.microsoft.com/office/drawing/2014/main" id="{77D5F5E1-4827-426B-99FE-8CE2E1270E2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2" name="Rectangle7">
            <a:extLst>
              <a:ext uri="{FF2B5EF4-FFF2-40B4-BE49-F238E27FC236}">
                <a16:creationId xmlns:a16="http://schemas.microsoft.com/office/drawing/2014/main" id="{855EB1A0-FDAA-4D62-99AE-E08E3E26E93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5" name="Grafik 4" descr="logo1_d2.png">
            <a:extLst>
              <a:ext uri="{FF2B5EF4-FFF2-40B4-BE49-F238E27FC236}">
                <a16:creationId xmlns:a16="http://schemas.microsoft.com/office/drawing/2014/main" id="{6E018BBC-5CA8-4135-B38C-8681A1586972}"/>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041778514"/>
      </p:ext>
    </p:extLst>
  </p:cSld>
  <p:clrMapOvr>
    <a:masterClrMapping/>
  </p:clrMapOvr>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00" y="259199"/>
            <a:ext cx="9874800" cy="5205600"/>
          </a:xfrm>
        </p:spPr>
        <p:txBody>
          <a:bodyPr anchor="ctr" anchorCtr="0"/>
          <a:lstStyle>
            <a:lvl1pPr>
              <a:lnSpc>
                <a:spcPct val="90000"/>
              </a:lnSpc>
              <a:defRPr sz="4000" i="0"/>
            </a:lvl1pPr>
          </a:lstStyle>
          <a:p>
            <a:r>
              <a:rPr lang="de-DE"/>
              <a:t>Add Conclusion</a:t>
            </a:r>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7" name="Grafik 3" descr="bottom_d2_169.png"/>
          <p:cNvPicPr>
            <a:picLocks noSel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11" name="Grafik 10" descr="logo2_d2.png">
            <a:extLst>
              <a:ext uri="{FF2B5EF4-FFF2-40B4-BE49-F238E27FC236}">
                <a16:creationId xmlns:a16="http://schemas.microsoft.com/office/drawing/2014/main" id="{77D5F5E1-4827-426B-99FE-8CE2E1270E2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0" name="Rectangle7">
            <a:extLst>
              <a:ext uri="{FF2B5EF4-FFF2-40B4-BE49-F238E27FC236}">
                <a16:creationId xmlns:a16="http://schemas.microsoft.com/office/drawing/2014/main" id="{72390B9F-3EB3-4FEE-B4B2-61FC8089007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4" name="Grafik 4" descr="logo1_d2.png">
            <a:extLst>
              <a:ext uri="{FF2B5EF4-FFF2-40B4-BE49-F238E27FC236}">
                <a16:creationId xmlns:a16="http://schemas.microsoft.com/office/drawing/2014/main" id="{30F7B7DF-6F0E-4921-B877-3E2AD7D8C29A}"/>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532355185"/>
      </p:ext>
    </p:extLst>
  </p:cSld>
  <p:clrMapOvr>
    <a:masterClrMapping/>
  </p:clrMapOvr>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sp>
        <p:nvSpPr>
          <p:cNvPr id="6" name="Text Placeholder 5"/>
          <p:cNvSpPr>
            <a:spLocks noGrp="1"/>
          </p:cNvSpPr>
          <p:nvPr>
            <p:ph type="body" sz="quarter" idx="1" hasCustomPrompt="1"/>
          </p:nvPr>
        </p:nvSpPr>
        <p:spPr>
          <a:xfrm>
            <a:off x="259200" y="1296000"/>
            <a:ext cx="10450800" cy="4168800"/>
          </a:xfrm>
        </p:spPr>
        <p:txBody>
          <a:bodyPr/>
          <a:lstStyle>
            <a:lvl1pPr marL="251982" indent="-251982">
              <a:lnSpc>
                <a:spcPct val="107000"/>
              </a:lnSpc>
              <a:buFont typeface="+mj-lt"/>
              <a:buAutoNum type="arabicPeriod"/>
              <a:defRPr/>
            </a:lvl1pPr>
            <a:lvl2pPr marL="507563" indent="-273580">
              <a:lnSpc>
                <a:spcPct val="103000"/>
              </a:lnSpc>
              <a:buFont typeface="+mj-lt"/>
              <a:buAutoNum type="arabicPeriod"/>
              <a:defRPr/>
            </a:lvl2pPr>
            <a:lvl3pPr marL="730746" indent="-205185">
              <a:lnSpc>
                <a:spcPct val="102000"/>
              </a:lnSpc>
              <a:buFont typeface="+mj-lt"/>
              <a:buAutoNum type="arabicPeriod"/>
              <a:defRPr/>
            </a:lvl3pPr>
            <a:lvl4pPr marL="932331" indent="-183586">
              <a:lnSpc>
                <a:spcPct val="107000"/>
              </a:lnSpc>
              <a:buFont typeface="+mj-lt"/>
              <a:buAutoNum type="arabicPeriod"/>
              <a:defRPr/>
            </a:lvl4pPr>
            <a:lvl5pPr marL="932331" indent="-183586">
              <a:lnSpc>
                <a:spcPct val="103000"/>
              </a:lnSpc>
              <a:buFont typeface="+mj-lt"/>
              <a:buAutoNum type="arabicPeriod"/>
              <a:defRPr/>
            </a:lvl5pPr>
          </a:lstStyle>
          <a:p>
            <a:pPr lvl="0"/>
            <a:r>
              <a:rPr lang="de-DE"/>
              <a:t>Add Text</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Rectangle7" hidden="1"/>
          <p:cNvSpPr>
            <a:spLocks/>
          </p:cNvSpPr>
          <p:nvPr/>
        </p:nvSpPr>
        <p:spPr>
          <a:xfrm>
            <a:off x="9223200" y="259078"/>
            <a:ext cx="1692000" cy="777721"/>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%attachmentremark% </a:t>
            </a:r>
          </a:p>
        </p:txBody>
      </p:sp>
      <p:pic>
        <p:nvPicPr>
          <p:cNvPr id="25" name="Grafik 3" descr="bottom_d2_169.png">
            <a:extLst>
              <a:ext uri="{FF2B5EF4-FFF2-40B4-BE49-F238E27FC236}">
                <a16:creationId xmlns:a16="http://schemas.microsoft.com/office/drawing/2014/main" id="{5924583E-7B93-41AC-AC5B-430C0AD45AC7}"/>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90"/>
            <a:ext cx="10970260" cy="129540"/>
          </a:xfrm>
          <a:prstGeom prst="rect">
            <a:avLst/>
          </a:prstGeom>
          <a:ln w="0">
            <a:noFill/>
          </a:ln>
          <a:effectLst/>
        </p:spPr>
      </p:pic>
      <p:pic>
        <p:nvPicPr>
          <p:cNvPr id="33" name="Grafik 32" descr="logo2_d2.png">
            <a:extLst>
              <a:ext uri="{FF2B5EF4-FFF2-40B4-BE49-F238E27FC236}">
                <a16:creationId xmlns:a16="http://schemas.microsoft.com/office/drawing/2014/main" id="{48E231CC-E3B9-4D96-AA06-B1CFFA847D9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5" name="Textfeld 4">
            <a:extLst>
              <a:ext uri="{FF2B5EF4-FFF2-40B4-BE49-F238E27FC236}">
                <a16:creationId xmlns:a16="http://schemas.microsoft.com/office/drawing/2014/main" id="{3EC746CB-10AC-40C9-8647-79D1DEB9F93D}"/>
              </a:ext>
            </a:extLst>
          </p:cNvPr>
          <p:cNvSpPr txBox="1"/>
          <p:nvPr userDrawn="1"/>
        </p:nvSpPr>
        <p:spPr>
          <a:xfrm>
            <a:off x="259200" y="259200"/>
            <a:ext cx="10450800" cy="777600"/>
          </a:xfrm>
          <a:prstGeom prst="rect">
            <a:avLst/>
          </a:prstGeom>
          <a:noFill/>
        </p:spPr>
        <p:txBody>
          <a:bodyPr wrap="square" lIns="0" tIns="0" rIns="0" bIns="0" rtlCol="0">
            <a:noAutofit/>
          </a:bodyPr>
          <a:lstStyle/>
          <a:p>
            <a:pPr marR="0" defTabSz="914400" eaLnBrk="1" fontAlgn="auto" latinLnBrk="0" hangingPunct="1">
              <a:lnSpc>
                <a:spcPct val="89000"/>
              </a:lnSpc>
              <a:spcBef>
                <a:spcPts val="0"/>
              </a:spcBef>
              <a:spcAft>
                <a:spcPts val="0"/>
              </a:spcAft>
              <a:buClrTx/>
              <a:buSzTx/>
              <a:buFontTx/>
              <a:buNone/>
              <a:tabLst/>
            </a:pPr>
            <a:r>
              <a:rPr kumimoji="0" lang="de-DE" sz="2800" b="0" i="0" u="none" strike="noStrike" kern="1200" cap="none" spc="0" normalizeH="0" baseline="0" noProof="0">
                <a:ln>
                  <a:noFill/>
                </a:ln>
                <a:solidFill>
                  <a:srgbClr val="000000"/>
                </a:solidFill>
                <a:effectLst/>
                <a:uLnTx/>
                <a:uFillTx/>
              </a:rPr>
              <a:t>Agenda</a:t>
            </a:r>
            <a:endParaRPr kumimoji="0" lang="de-DE" sz="2800" b="0" i="0" u="none" strike="noStrike" kern="1200" cap="none" spc="0" normalizeH="0" baseline="0" noProof="0" dirty="0">
              <a:ln>
                <a:noFill/>
              </a:ln>
              <a:solidFill>
                <a:srgbClr val="000000"/>
              </a:solidFill>
              <a:effectLst/>
              <a:uLnTx/>
              <a:uFillTx/>
            </a:endParaRPr>
          </a:p>
        </p:txBody>
      </p:sp>
      <p:sp>
        <p:nvSpPr>
          <p:cNvPr id="12" name="Rectangle7">
            <a:extLst>
              <a:ext uri="{FF2B5EF4-FFF2-40B4-BE49-F238E27FC236}">
                <a16:creationId xmlns:a16="http://schemas.microsoft.com/office/drawing/2014/main" id="{F0D59F04-5C89-4857-A44C-3D9D9D3D938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3" name="Grafik 4" descr="logo1_d2.png">
            <a:extLst>
              <a:ext uri="{FF2B5EF4-FFF2-40B4-BE49-F238E27FC236}">
                <a16:creationId xmlns:a16="http://schemas.microsoft.com/office/drawing/2014/main" id="{39A24C14-69FA-48C5-9BFC-E264F89C2E76}"/>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940310287"/>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nl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4" name="Chapter_titleonly"/>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822274495"/>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E43D273-A15E-4B64-AFD2-1388D749B69A}"/>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15" name="Chapter_titleonly">
            <a:extLst>
              <a:ext uri="{FF2B5EF4-FFF2-40B4-BE49-F238E27FC236}">
                <a16:creationId xmlns:a16="http://schemas.microsoft.com/office/drawing/2014/main" id="{5B281E01-A653-4813-BC65-8900B31D115A}"/>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
        <p:nvSpPr>
          <p:cNvPr id="5" name="Inhaltsplatzhalter 4">
            <a:extLst>
              <a:ext uri="{FF2B5EF4-FFF2-40B4-BE49-F238E27FC236}">
                <a16:creationId xmlns:a16="http://schemas.microsoft.com/office/drawing/2014/main" id="{4D46C5CB-CB38-4AD2-99D2-34C738DF30C0}"/>
              </a:ext>
            </a:extLst>
          </p:cNvPr>
          <p:cNvSpPr>
            <a:spLocks noGrp="1"/>
          </p:cNvSpPr>
          <p:nvPr>
            <p:ph sz="quarter" idx="1" hasCustomPrompt="1"/>
          </p:nvPr>
        </p:nvSpPr>
        <p:spPr>
          <a:xfrm>
            <a:off x="258762" y="1296000"/>
            <a:ext cx="1045080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97738281"/>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200" y="648000"/>
            <a:ext cx="10450800" cy="388800"/>
          </a:xfrm>
          <a:prstGeom prst="rect">
            <a:avLst/>
          </a:prstGeom>
        </p:spPr>
        <p:txBody>
          <a:bodyPr vert="horz" lIns="0" tIns="0" rIns="0" bIns="0" rtlCol="0" anchor="t" anchorCtr="0">
            <a:noAutofit/>
          </a:bodyPr>
          <a:lstStyle/>
          <a:p>
            <a:r>
              <a:rPr lang="de-DE"/>
              <a:t>Mastertitelformat bearbeiten</a:t>
            </a:r>
            <a:endParaRPr lang="de-DE" dirty="0"/>
          </a:p>
        </p:txBody>
      </p:sp>
      <p:sp>
        <p:nvSpPr>
          <p:cNvPr id="3" name="Text Placeholder 2"/>
          <p:cNvSpPr>
            <a:spLocks noGrp="1"/>
          </p:cNvSpPr>
          <p:nvPr>
            <p:ph type="body" idx="1"/>
          </p:nvPr>
        </p:nvSpPr>
        <p:spPr>
          <a:xfrm>
            <a:off x="259200" y="1296000"/>
            <a:ext cx="10450800" cy="4168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e-DE" dirty="0"/>
          </a:p>
        </p:txBody>
      </p:sp>
      <p:sp>
        <p:nvSpPr>
          <p:cNvPr id="7" name="Slide Number Placeholder 6"/>
          <p:cNvSpPr>
            <a:spLocks noGrp="1"/>
          </p:cNvSpPr>
          <p:nvPr>
            <p:ph type="sldNum" sz="quarter" idx="12"/>
          </p:nvPr>
        </p:nvSpPr>
        <p:spPr>
          <a:xfrm>
            <a:off x="266700" y="5628640"/>
            <a:ext cx="288290" cy="410210"/>
          </a:xfrm>
          <a:prstGeom prst="rect">
            <a:avLst/>
          </a:prstGeom>
        </p:spPr>
        <p:txBody>
          <a:bodyPr vert="horz" lIns="0" tIns="0" rIns="0" bIns="0" rtlCol="0" anchor="t"/>
          <a:lstStyle>
            <a:lvl1pPr algn="l">
              <a:defRPr sz="1200">
                <a:solidFill>
                  <a:srgbClr val="999FA6"/>
                </a:solidFill>
                <a:latin typeface="+mn-lt"/>
              </a:defRPr>
            </a:lvl1pPr>
          </a:lstStyle>
          <a:p>
            <a:fld id="{4898AEC0-503E-4FA4-859C-D0F72D6E3F79}" type="slidenum">
              <a:rPr lang="de-DE" smtClean="0"/>
              <a:pPr/>
              <a:t>‹#›</a:t>
            </a:fld>
            <a:endParaRPr lang="de-DE"/>
          </a:p>
        </p:txBody>
      </p:sp>
      <p:sp>
        <p:nvSpPr>
          <p:cNvPr id="5" name="Bosch_footer_1">
            <a:extLst>
              <a:ext uri="{FF2B5EF4-FFF2-40B4-BE49-F238E27FC236}">
                <a16:creationId xmlns:a16="http://schemas.microsoft.com/office/drawing/2014/main" id="{C4A0DCBC-1EFB-43C4-AF00-AB85781F48E7}"/>
              </a:ext>
            </a:extLst>
          </p:cNvPr>
          <p:cNvSpPr txBox="1"/>
          <p:nvPr userDrawn="1"/>
        </p:nvSpPr>
        <p:spPr>
          <a:xfrm>
            <a:off x="593090" y="5643880"/>
            <a:ext cx="9152890" cy="107950"/>
          </a:xfrm>
          <a:prstGeom prst="rect">
            <a:avLst/>
          </a:prstGeom>
          <a:noFill/>
        </p:spPr>
        <p:txBody>
          <a:bodyPr wrap="square" lIns="0" tIns="0" rIns="0" bIns="0" rtlCol="0">
            <a:noAutofit/>
          </a:bodyPr>
          <a:lstStyle/>
          <a:p>
            <a:pPr marR="0" defTabSz="914400" eaLnBrk="1" fontAlgn="auto" latinLnBrk="0" hangingPunct="1">
              <a:lnSpc>
                <a:spcPct val="107000"/>
              </a:lnSpc>
              <a:spcBef>
                <a:spcPts val="0"/>
              </a:spcBef>
              <a:spcAft>
                <a:spcPts val="100"/>
              </a:spcAft>
              <a:buClrTx/>
              <a:buSzTx/>
              <a:buFontTx/>
              <a:buNone/>
              <a:tabLst/>
            </a:pPr>
            <a:r>
              <a:rPr kumimoji="0" lang="de-DE" sz="600" b="0" i="0" u="none" strike="noStrike" kern="0" cap="none" spc="0" normalizeH="0" baseline="0" noProof="0">
                <a:ln>
                  <a:noFill/>
                </a:ln>
                <a:solidFill>
                  <a:srgbClr val="000000"/>
                </a:solidFill>
                <a:effectLst/>
                <a:uLnTx/>
                <a:uFillTx/>
                <a:latin typeface="Bosch Office Sans" pitchFamily="2" charset="0"/>
              </a:rPr>
              <a:t>Powertrain Solutions | RBCB/HSE | 2024_06_19</a:t>
            </a:r>
            <a:endParaRPr kumimoji="0" lang="de-DE" sz="600" b="0" i="0" u="none" strike="noStrike" kern="0" cap="none" spc="0" normalizeH="0" baseline="0" noProof="0" dirty="0">
              <a:ln>
                <a:noFill/>
              </a:ln>
              <a:solidFill>
                <a:srgbClr val="000000"/>
              </a:solidFill>
              <a:effectLst/>
              <a:uLnTx/>
              <a:uFillTx/>
              <a:latin typeface="Bosch Office Sans" pitchFamily="2" charset="0"/>
            </a:endParaRPr>
          </a:p>
        </p:txBody>
      </p:sp>
      <p:sp>
        <p:nvSpPr>
          <p:cNvPr id="8" name="Bosch_footer_2">
            <a:extLst>
              <a:ext uri="{FF2B5EF4-FFF2-40B4-BE49-F238E27FC236}">
                <a16:creationId xmlns:a16="http://schemas.microsoft.com/office/drawing/2014/main" id="{C3D77AD5-379C-4A86-AFCF-32945A0FEE26}"/>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en-US" sz="600" b="0" i="0" u="none" kern="0" baseline="0">
                <a:solidFill>
                  <a:srgbClr val="B2B3B5"/>
                </a:solidFill>
                <a:latin typeface="Bosch Office Sans" pitchFamily="2" charset="0"/>
              </a:rPr>
              <a:t>© Robert Bosch spol. s r.o. 2019. All rights reserved, also regarding any disposal, exploitation, reproduction, editing, distribution, as well as in the event of applications for industrial property rights.</a:t>
            </a:r>
            <a:endParaRPr lang="de-DE" sz="600" b="0" i="0" u="none" kern="0" baseline="0" dirty="0">
              <a:solidFill>
                <a:srgbClr val="B2B3B5"/>
              </a:solidFill>
              <a:latin typeface="Bosch Office Sans" pitchFamily="2" charset="0"/>
            </a:endParaRPr>
          </a:p>
        </p:txBody>
      </p:sp>
      <p:sp>
        <p:nvSpPr>
          <p:cNvPr id="9" name="Bosch_footer_2" hidden="1">
            <a:extLst>
              <a:ext uri="{FF2B5EF4-FFF2-40B4-BE49-F238E27FC236}">
                <a16:creationId xmlns:a16="http://schemas.microsoft.com/office/drawing/2014/main" id="{E897C98A-4665-443F-B1CF-E9B71E9916EC}"/>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de-DE" sz="600" kern="0" baseline="0">
                <a:solidFill>
                  <a:schemeClr val="tx1"/>
                </a:solidFill>
              </a:rPr>
              <a:t>%repositoryremark%</a:t>
            </a:r>
            <a:r>
              <a:rPr lang="de-DE" sz="600" kern="0" baseline="0">
                <a:solidFill>
                  <a:srgbClr val="B2B3B5"/>
                </a:solidFill>
              </a:rPr>
              <a:t>%copyright%</a:t>
            </a:r>
            <a:endParaRPr lang="de-DE" sz="600" kern="0" baseline="0" dirty="0">
              <a:solidFill>
                <a:srgbClr val="B2B3B5"/>
              </a:solidFill>
            </a:endParaRPr>
          </a:p>
        </p:txBody>
      </p:sp>
      <p:sp>
        <p:nvSpPr>
          <p:cNvPr id="10" name="Bosch_footer_1" hidden="1">
            <a:extLst>
              <a:ext uri="{FF2B5EF4-FFF2-40B4-BE49-F238E27FC236}">
                <a16:creationId xmlns:a16="http://schemas.microsoft.com/office/drawing/2014/main" id="{BB7EB8EC-2C22-471E-A5D4-B578263D307B}"/>
              </a:ext>
            </a:extLst>
          </p:cNvPr>
          <p:cNvSpPr txBox="1"/>
          <p:nvPr userDrawn="1"/>
        </p:nvSpPr>
        <p:spPr>
          <a:xfrm>
            <a:off x="594000" y="5644800"/>
            <a:ext cx="9154800" cy="108000"/>
          </a:xfrm>
          <a:prstGeom prst="rect">
            <a:avLst/>
          </a:prstGeom>
          <a:noFill/>
        </p:spPr>
        <p:txBody>
          <a:bodyPr wrap="square" lIns="0" tIns="0" rIns="0" bIns="0" rtlCol="0">
            <a:noAutofit/>
          </a:bodyPr>
          <a:lstStyle/>
          <a:p>
            <a:pPr marL="0" marR="0" lvl="0" indent="0" algn="l" defTabSz="914400" rtl="0" eaLnBrk="1" fontAlgn="auto" latinLnBrk="0" hangingPunct="1">
              <a:lnSpc>
                <a:spcPct val="107000"/>
              </a:lnSpc>
              <a:spcBef>
                <a:spcPts val="0"/>
              </a:spcBef>
              <a:spcAft>
                <a:spcPts val="100"/>
              </a:spcAft>
              <a:buClrTx/>
              <a:buSzTx/>
              <a:buFontTx/>
              <a:buNone/>
              <a:tabLst/>
              <a:defRPr/>
            </a:pPr>
            <a:r>
              <a:rPr lang="de-DE" sz="600" b="1" kern="0" baseline="0" noProof="1">
                <a:solidFill>
                  <a:srgbClr val="D70012"/>
                </a:solidFill>
              </a:rPr>
              <a:t>%confidentiality%</a:t>
            </a:r>
            <a:r>
              <a:rPr lang="de-DE" sz="600" kern="0" baseline="0" noProof="1">
                <a:solidFill>
                  <a:schemeClr val="tx1"/>
                </a:solidFill>
              </a:rPr>
              <a:t>%businessunit%%departmentshort%%dateformat%</a:t>
            </a:r>
          </a:p>
        </p:txBody>
      </p:sp>
    </p:spTree>
    <p:extLst>
      <p:ext uri="{BB962C8B-B14F-4D97-AF65-F5344CB8AC3E}">
        <p14:creationId xmlns:p14="http://schemas.microsoft.com/office/powerpoint/2010/main" val="851553184"/>
      </p:ext>
    </p:extLst>
  </p:cSld>
  <p:clrMap bg1="lt1" tx1="dk1" bg2="lt2" tx2="dk2" accent1="accent1" accent2="accent2" accent3="accent3" accent4="accent4" accent5="accent5" accent6="accent6" hlink="hlink" folHlink="folHlink"/>
  <p:sldLayoutIdLst>
    <p:sldLayoutId id="2147483710" r:id="rId1"/>
    <p:sldLayoutId id="2147483741" r:id="rId2"/>
    <p:sldLayoutId id="2147483742" r:id="rId3"/>
    <p:sldLayoutId id="2147483713" r:id="rId4"/>
    <p:sldLayoutId id="2147483743" r:id="rId5"/>
    <p:sldLayoutId id="2147483721" r:id="rId6"/>
    <p:sldLayoutId id="2147483747" r:id="rId7"/>
    <p:sldLayoutId id="2147483723" r:id="rId8"/>
    <p:sldLayoutId id="2147483746" r:id="rId9"/>
    <p:sldLayoutId id="2147483744" r:id="rId10"/>
    <p:sldLayoutId id="2147483724" r:id="rId11"/>
    <p:sldLayoutId id="2147483726" r:id="rId12"/>
    <p:sldLayoutId id="2147483727" r:id="rId13"/>
    <p:sldLayoutId id="2147483728" r:id="rId14"/>
    <p:sldLayoutId id="2147483729" r:id="rId15"/>
    <p:sldLayoutId id="2147483745" r:id="rId16"/>
    <p:sldLayoutId id="2147483734" r:id="rId17"/>
    <p:sldLayoutId id="2147483731" r:id="rId18"/>
    <p:sldLayoutId id="2147483712" r:id="rId19"/>
    <p:sldLayoutId id="2147483748" r:id="rId20"/>
  </p:sldLayoutIdLst>
  <p:hf hdr="0" ftr="0" dt="0"/>
  <p:txStyles>
    <p:title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p:titleStyle>
    <p:body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p:bodyStyle>
    <p:otherStyle>
      <a:defPPr>
        <a:defRPr lang="de-DE"/>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9" algn="l" defTabSz="914333" rtl="0" eaLnBrk="1" latinLnBrk="0" hangingPunct="1">
        <a:defRPr sz="1800" kern="1200">
          <a:solidFill>
            <a:schemeClr val="tx1"/>
          </a:solidFill>
          <a:latin typeface="+mn-lt"/>
          <a:ea typeface="+mn-ea"/>
          <a:cs typeface="+mn-cs"/>
        </a:defRPr>
      </a:lvl4pPr>
      <a:lvl5pPr marL="1828665" algn="l" defTabSz="914333" rtl="0" eaLnBrk="1" latinLnBrk="0" hangingPunct="1">
        <a:defRPr sz="1800" kern="1200">
          <a:solidFill>
            <a:schemeClr val="tx1"/>
          </a:solidFill>
          <a:latin typeface="+mn-lt"/>
          <a:ea typeface="+mn-ea"/>
          <a:cs typeface="+mn-cs"/>
        </a:defRPr>
      </a:lvl5pPr>
      <a:lvl6pPr marL="2285832" algn="l" defTabSz="914333" rtl="0" eaLnBrk="1" latinLnBrk="0" hangingPunct="1">
        <a:defRPr sz="1800" kern="1200">
          <a:solidFill>
            <a:schemeClr val="tx1"/>
          </a:solidFill>
          <a:latin typeface="+mn-lt"/>
          <a:ea typeface="+mn-ea"/>
          <a:cs typeface="+mn-cs"/>
        </a:defRPr>
      </a:lvl6pPr>
      <a:lvl7pPr marL="2742998" algn="l" defTabSz="914333" rtl="0" eaLnBrk="1" latinLnBrk="0" hangingPunct="1">
        <a:defRPr sz="1800" kern="1200">
          <a:solidFill>
            <a:schemeClr val="tx1"/>
          </a:solidFill>
          <a:latin typeface="+mn-lt"/>
          <a:ea typeface="+mn-ea"/>
          <a:cs typeface="+mn-cs"/>
        </a:defRPr>
      </a:lvl7pPr>
      <a:lvl8pPr marL="3200165" algn="l" defTabSz="914333" rtl="0" eaLnBrk="1" latinLnBrk="0" hangingPunct="1">
        <a:defRPr sz="1800" kern="1200">
          <a:solidFill>
            <a:schemeClr val="tx1"/>
          </a:solidFill>
          <a:latin typeface="+mn-lt"/>
          <a:ea typeface="+mn-ea"/>
          <a:cs typeface="+mn-cs"/>
        </a:defRPr>
      </a:lvl8pPr>
      <a:lvl9pPr marL="3657332" algn="l" defTabSz="91433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bosch.cz/cb" TargetMode="Externa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hemeOverride" Target="../theme/themeOverride9.xml"/><Relationship Id="rId6" Type="http://schemas.openxmlformats.org/officeDocument/2006/relationships/slideLayout" Target="../slideLayouts/slideLayout9.xml"/><Relationship Id="rId5" Type="http://schemas.openxmlformats.org/officeDocument/2006/relationships/tags" Target="../tags/tag82.xml"/><Relationship Id="rId4" Type="http://schemas.openxmlformats.org/officeDocument/2006/relationships/tags" Target="../tags/tag81.xml"/></Relationships>
</file>

<file path=ppt/slides/_rels/slide1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hemeOverride" Target="../theme/themeOverride10.xml"/><Relationship Id="rId6" Type="http://schemas.openxmlformats.org/officeDocument/2006/relationships/image" Target="../media/image11.png"/><Relationship Id="rId5" Type="http://schemas.openxmlformats.org/officeDocument/2006/relationships/slideLayout" Target="../slideLayouts/slideLayout9.xml"/><Relationship Id="rId4" Type="http://schemas.openxmlformats.org/officeDocument/2006/relationships/tags" Target="../tags/tag85.xml"/></Relationships>
</file>

<file path=ppt/slides/_rels/slide12.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3.png"/><Relationship Id="rId2" Type="http://schemas.openxmlformats.org/officeDocument/2006/relationships/tags" Target="../tags/tag86.xml"/><Relationship Id="rId1" Type="http://schemas.openxmlformats.org/officeDocument/2006/relationships/themeOverride" Target="../theme/themeOverride11.xml"/><Relationship Id="rId6" Type="http://schemas.openxmlformats.org/officeDocument/2006/relationships/image" Target="../media/image12.png"/><Relationship Id="rId5" Type="http://schemas.openxmlformats.org/officeDocument/2006/relationships/slideLayout" Target="../slideLayouts/slideLayout9.xml"/><Relationship Id="rId4" Type="http://schemas.openxmlformats.org/officeDocument/2006/relationships/tags" Target="../tags/tag88.xml"/></Relationships>
</file>

<file path=ppt/slides/_rels/slide1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hemeOverride" Target="../theme/themeOverride12.xml"/><Relationship Id="rId5" Type="http://schemas.openxmlformats.org/officeDocument/2006/relationships/image" Target="../media/image14.png"/><Relationship Id="rId4"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hemeOverride" Target="../theme/themeOverride13.xml"/><Relationship Id="rId6" Type="http://schemas.openxmlformats.org/officeDocument/2006/relationships/slideLayout" Target="../slideLayouts/slideLayout9.xml"/><Relationship Id="rId5" Type="http://schemas.openxmlformats.org/officeDocument/2006/relationships/tags" Target="../tags/tag94.xml"/><Relationship Id="rId4" Type="http://schemas.openxmlformats.org/officeDocument/2006/relationships/tags" Target="../tags/tag93.xml"/></Relationships>
</file>

<file path=ppt/slides/_rels/slide1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hemeOverride" Target="../theme/themeOverride14.xml"/><Relationship Id="rId5" Type="http://schemas.openxmlformats.org/officeDocument/2006/relationships/slideLayout" Target="../slideLayouts/slideLayout9.xml"/><Relationship Id="rId4" Type="http://schemas.openxmlformats.org/officeDocument/2006/relationships/tags" Target="../tags/tag97.xml"/></Relationships>
</file>

<file path=ppt/slides/_rels/slide16.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hemeOverride" Target="../theme/themeOverride15.xml"/><Relationship Id="rId6" Type="http://schemas.openxmlformats.org/officeDocument/2006/relationships/slideLayout" Target="../slideLayouts/slideLayout9.xml"/><Relationship Id="rId5" Type="http://schemas.openxmlformats.org/officeDocument/2006/relationships/tags" Target="../tags/tag101.xml"/><Relationship Id="rId4" Type="http://schemas.openxmlformats.org/officeDocument/2006/relationships/tags" Target="../tags/tag100.xml"/></Relationships>
</file>

<file path=ppt/slides/_rels/slide17.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hemeOverride" Target="../theme/themeOverride16.xml"/><Relationship Id="rId6" Type="http://schemas.openxmlformats.org/officeDocument/2006/relationships/slideLayout" Target="../slideLayouts/slideLayout9.xml"/><Relationship Id="rId5" Type="http://schemas.openxmlformats.org/officeDocument/2006/relationships/tags" Target="../tags/tag105.xml"/><Relationship Id="rId4" Type="http://schemas.openxmlformats.org/officeDocument/2006/relationships/tags" Target="../tags/tag104.xml"/></Relationships>
</file>

<file path=ppt/slides/_rels/slide18.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hemeOverride" Target="../theme/themeOverride17.xml"/><Relationship Id="rId5" Type="http://schemas.openxmlformats.org/officeDocument/2006/relationships/slideLayout" Target="../slideLayouts/slideLayout9.xml"/><Relationship Id="rId4" Type="http://schemas.openxmlformats.org/officeDocument/2006/relationships/tags" Target="../tags/tag108.xml"/></Relationships>
</file>

<file path=ppt/slides/_rels/slide1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hemeOverride" Target="../theme/themeOverride18.xml"/><Relationship Id="rId6" Type="http://schemas.openxmlformats.org/officeDocument/2006/relationships/slideLayout" Target="../slideLayouts/slideLayout9.xml"/><Relationship Id="rId5" Type="http://schemas.openxmlformats.org/officeDocument/2006/relationships/tags" Target="../tags/tag112.xml"/><Relationship Id="rId4" Type="http://schemas.openxmlformats.org/officeDocument/2006/relationships/tags" Target="../tags/tag111.xml"/></Relationships>
</file>

<file path=ppt/slides/_rels/slide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hemeOverride" Target="../theme/themeOverride1.xml"/><Relationship Id="rId6" Type="http://schemas.openxmlformats.org/officeDocument/2006/relationships/slideLayout" Target="../slideLayouts/slideLayout9.xml"/><Relationship Id="rId5" Type="http://schemas.openxmlformats.org/officeDocument/2006/relationships/tags" Target="../tags/tag56.xml"/><Relationship Id="rId4" Type="http://schemas.openxmlformats.org/officeDocument/2006/relationships/tags" Target="../tags/tag55.xml"/></Relationships>
</file>

<file path=ppt/slides/_rels/slide20.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15.png"/><Relationship Id="rId2" Type="http://schemas.openxmlformats.org/officeDocument/2006/relationships/tags" Target="../tags/tag113.xml"/><Relationship Id="rId1" Type="http://schemas.openxmlformats.org/officeDocument/2006/relationships/themeOverride" Target="../theme/themeOverride19.xml"/><Relationship Id="rId6" Type="http://schemas.openxmlformats.org/officeDocument/2006/relationships/slideLayout" Target="../slideLayouts/slideLayout9.xml"/><Relationship Id="rId5" Type="http://schemas.openxmlformats.org/officeDocument/2006/relationships/tags" Target="../tags/tag116.xml"/><Relationship Id="rId4" Type="http://schemas.openxmlformats.org/officeDocument/2006/relationships/tags" Target="../tags/tag115.xml"/></Relationships>
</file>

<file path=ppt/slides/_rels/slide21.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hemeOverride" Target="../theme/themeOverride20.xml"/><Relationship Id="rId6" Type="http://schemas.openxmlformats.org/officeDocument/2006/relationships/slideLayout" Target="../slideLayouts/slideLayout9.xml"/><Relationship Id="rId5" Type="http://schemas.openxmlformats.org/officeDocument/2006/relationships/tags" Target="../tags/tag120.xml"/><Relationship Id="rId4" Type="http://schemas.openxmlformats.org/officeDocument/2006/relationships/tags" Target="../tags/tag119.xml"/></Relationships>
</file>

<file path=ppt/slides/_rels/slide22.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hemeOverride" Target="../theme/themeOverride21.xml"/><Relationship Id="rId6" Type="http://schemas.openxmlformats.org/officeDocument/2006/relationships/slideLayout" Target="../slideLayouts/slideLayout9.xml"/><Relationship Id="rId5" Type="http://schemas.openxmlformats.org/officeDocument/2006/relationships/tags" Target="../tags/tag124.xml"/><Relationship Id="rId4" Type="http://schemas.openxmlformats.org/officeDocument/2006/relationships/tags" Target="../tags/tag123.xml"/></Relationships>
</file>

<file path=ppt/slides/_rels/slide23.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hemeOverride" Target="../theme/themeOverride22.xml"/><Relationship Id="rId6" Type="http://schemas.openxmlformats.org/officeDocument/2006/relationships/slideLayout" Target="../slideLayouts/slideLayout9.xml"/><Relationship Id="rId5" Type="http://schemas.openxmlformats.org/officeDocument/2006/relationships/tags" Target="../tags/tag128.xml"/><Relationship Id="rId4" Type="http://schemas.openxmlformats.org/officeDocument/2006/relationships/tags" Target="../tags/tag127.xml"/></Relationships>
</file>

<file path=ppt/slides/_rels/slide24.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hemeOverride" Target="../theme/themeOverride23.xml"/><Relationship Id="rId5" Type="http://schemas.openxmlformats.org/officeDocument/2006/relationships/slideLayout" Target="../slideLayouts/slideLayout9.xml"/><Relationship Id="rId4" Type="http://schemas.openxmlformats.org/officeDocument/2006/relationships/tags" Target="../tags/tag131.xml"/></Relationships>
</file>

<file path=ppt/slides/_rels/slide25.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hemeOverride" Target="../theme/themeOverride24.xml"/><Relationship Id="rId6" Type="http://schemas.openxmlformats.org/officeDocument/2006/relationships/slideLayout" Target="../slideLayouts/slideLayout9.xml"/><Relationship Id="rId5" Type="http://schemas.openxmlformats.org/officeDocument/2006/relationships/tags" Target="../tags/tag135.xml"/><Relationship Id="rId4" Type="http://schemas.openxmlformats.org/officeDocument/2006/relationships/tags" Target="../tags/tag134.xml"/></Relationships>
</file>

<file path=ppt/slides/_rels/slide2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hemeOverride" Target="../theme/themeOverride25.xml"/><Relationship Id="rId6" Type="http://schemas.openxmlformats.org/officeDocument/2006/relationships/slideLayout" Target="../slideLayouts/slideLayout9.xml"/><Relationship Id="rId5" Type="http://schemas.openxmlformats.org/officeDocument/2006/relationships/tags" Target="../tags/tag142.xml"/><Relationship Id="rId4" Type="http://schemas.openxmlformats.org/officeDocument/2006/relationships/tags" Target="../tags/tag141.xml"/></Relationships>
</file>

<file path=ppt/slides/_rels/slide28.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hemeOverride" Target="../theme/themeOverride26.xml"/><Relationship Id="rId6" Type="http://schemas.openxmlformats.org/officeDocument/2006/relationships/slideLayout" Target="../slideLayouts/slideLayout9.xml"/><Relationship Id="rId5" Type="http://schemas.openxmlformats.org/officeDocument/2006/relationships/tags" Target="../tags/tag146.xml"/><Relationship Id="rId4" Type="http://schemas.openxmlformats.org/officeDocument/2006/relationships/tags" Target="../tags/tag145.xml"/></Relationships>
</file>

<file path=ppt/slides/_rels/slide29.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slideLayout" Target="../slideLayouts/slideLayout9.xml"/><Relationship Id="rId4" Type="http://schemas.openxmlformats.org/officeDocument/2006/relationships/tags" Target="../tags/tag150.xml"/></Relationships>
</file>

<file path=ppt/slides/_rels/slide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hemeOverride" Target="../theme/themeOverride2.xml"/><Relationship Id="rId6" Type="http://schemas.openxmlformats.org/officeDocument/2006/relationships/slideLayout" Target="../slideLayouts/slideLayout9.xml"/><Relationship Id="rId5" Type="http://schemas.openxmlformats.org/officeDocument/2006/relationships/tags" Target="../tags/tag60.xml"/><Relationship Id="rId4" Type="http://schemas.openxmlformats.org/officeDocument/2006/relationships/tags" Target="../tags/tag59.xml"/></Relationships>
</file>

<file path=ppt/slides/_rels/slide30.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hemeOverride" Target="../theme/themeOverride27.xml"/><Relationship Id="rId6" Type="http://schemas.openxmlformats.org/officeDocument/2006/relationships/slideLayout" Target="../slideLayouts/slideLayout9.xml"/><Relationship Id="rId5" Type="http://schemas.openxmlformats.org/officeDocument/2006/relationships/tags" Target="../tags/tag154.xml"/><Relationship Id="rId4" Type="http://schemas.openxmlformats.org/officeDocument/2006/relationships/tags" Target="../tags/tag153.xml"/></Relationships>
</file>

<file path=ppt/slides/_rels/slide31.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hemeOverride" Target="../theme/themeOverride28.xml"/><Relationship Id="rId5" Type="http://schemas.openxmlformats.org/officeDocument/2006/relationships/slideLayout" Target="../slideLayouts/slideLayout9.xml"/><Relationship Id="rId4" Type="http://schemas.openxmlformats.org/officeDocument/2006/relationships/tags" Target="../tags/tag157.xml"/></Relationships>
</file>

<file path=ppt/slides/_rels/slide32.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9.xml"/><Relationship Id="rId5" Type="http://schemas.openxmlformats.org/officeDocument/2006/relationships/tags" Target="../tags/tag162.xml"/><Relationship Id="rId4" Type="http://schemas.openxmlformats.org/officeDocument/2006/relationships/tags" Target="../tags/tag161.xml"/></Relationships>
</file>

<file path=ppt/slides/_rels/slide33.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17.emf"/><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16.emf"/><Relationship Id="rId5" Type="http://schemas.openxmlformats.org/officeDocument/2006/relationships/slideLayout" Target="../slideLayouts/slideLayout9.xml"/><Relationship Id="rId4" Type="http://schemas.openxmlformats.org/officeDocument/2006/relationships/tags" Target="../tags/tag166.xml"/></Relationships>
</file>

<file path=ppt/slides/_rels/slide3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Layout" Target="../slideLayouts/slideLayout9.xml"/><Relationship Id="rId4" Type="http://schemas.openxmlformats.org/officeDocument/2006/relationships/tags" Target="../tags/tag170.xml"/></Relationships>
</file>

<file path=ppt/slides/_rels/slide35.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18.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Layout" Target="../slideLayouts/slideLayout9.xml"/><Relationship Id="rId5" Type="http://schemas.openxmlformats.org/officeDocument/2006/relationships/tags" Target="../tags/tag175.xml"/><Relationship Id="rId4" Type="http://schemas.openxmlformats.org/officeDocument/2006/relationships/tags" Target="../tags/tag174.xml"/></Relationships>
</file>

<file path=ppt/slides/_rels/slide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hemeOverride" Target="../theme/themeOverride3.xml"/><Relationship Id="rId5" Type="http://schemas.openxmlformats.org/officeDocument/2006/relationships/slideLayout" Target="../slideLayouts/slideLayout9.xml"/><Relationship Id="rId4" Type="http://schemas.openxmlformats.org/officeDocument/2006/relationships/tags" Target="../tags/tag63.xml"/></Relationships>
</file>

<file path=ppt/slides/_rels/slide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hemeOverride" Target="../theme/themeOverride4.xml"/><Relationship Id="rId6" Type="http://schemas.openxmlformats.org/officeDocument/2006/relationships/slideLayout" Target="../slideLayouts/slideLayout9.xml"/><Relationship Id="rId5" Type="http://schemas.openxmlformats.org/officeDocument/2006/relationships/tags" Target="../tags/tag67.xml"/><Relationship Id="rId4" Type="http://schemas.openxmlformats.org/officeDocument/2006/relationships/tags" Target="../tags/tag66.xml"/></Relationships>
</file>

<file path=ppt/slides/_rels/slide6.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hemeOverride" Target="../theme/themeOverride5.xml"/><Relationship Id="rId5" Type="http://schemas.openxmlformats.org/officeDocument/2006/relationships/slideLayout" Target="../slideLayouts/slideLayout9.xml"/><Relationship Id="rId4"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hemeOverride" Target="../theme/themeOverride6.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hemeOverride" Target="../theme/themeOverride7.xml"/><Relationship Id="rId5" Type="http://schemas.openxmlformats.org/officeDocument/2006/relationships/slideLayout" Target="../slideLayouts/slideLayout9.xml"/><Relationship Id="rId4" Type="http://schemas.openxmlformats.org/officeDocument/2006/relationships/tags" Target="../tags/tag75.xml"/></Relationships>
</file>

<file path=ppt/slides/_rels/slide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hemeOverride" Target="../theme/themeOverride8.xml"/><Relationship Id="rId5" Type="http://schemas.openxmlformats.org/officeDocument/2006/relationships/slideLayout" Target="../slideLayouts/slideLayout9.xml"/><Relationship Id="rId4" Type="http://schemas.openxmlformats.org/officeDocument/2006/relationships/tags" Target="../tags/tag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89E0-89D9-4425-AE04-BF03119740B1}"/>
              </a:ext>
            </a:extLst>
          </p:cNvPr>
          <p:cNvSpPr>
            <a:spLocks noGrp="1"/>
          </p:cNvSpPr>
          <p:nvPr>
            <p:ph type="ctrTitle"/>
          </p:nvPr>
        </p:nvSpPr>
        <p:spPr>
          <a:xfrm>
            <a:off x="547199" y="2514600"/>
            <a:ext cx="9268637" cy="1877787"/>
          </a:xfrm>
        </p:spPr>
        <p:txBody>
          <a:bodyPr>
            <a:normAutofit fontScale="90000"/>
          </a:bodyPr>
          <a:lstStyle/>
          <a:p>
            <a:br>
              <a:rPr lang="cs-CZ" sz="3999" b="1" dirty="0">
                <a:solidFill>
                  <a:srgbClr val="000000"/>
                </a:solidFill>
              </a:rPr>
            </a:br>
            <a:r>
              <a:rPr lang="cs-CZ" sz="3999" b="1" dirty="0">
                <a:solidFill>
                  <a:srgbClr val="000000"/>
                </a:solidFill>
              </a:rPr>
              <a:t>Obecné podmínky pro provádění prací externích firem v objektech firmy</a:t>
            </a:r>
            <a:br>
              <a:rPr lang="cs-CZ" sz="3999" b="1" dirty="0">
                <a:solidFill>
                  <a:srgbClr val="000000"/>
                </a:solidFill>
              </a:rPr>
            </a:br>
            <a:r>
              <a:rPr lang="cs-CZ" sz="3999" b="1" dirty="0">
                <a:solidFill>
                  <a:srgbClr val="000000"/>
                </a:solidFill>
              </a:rPr>
              <a:t>Robert Bosch s.r.o.</a:t>
            </a:r>
            <a:br>
              <a:rPr lang="cs-CZ" sz="3999" b="1" dirty="0">
                <a:solidFill>
                  <a:srgbClr val="000000"/>
                </a:solidFill>
              </a:rPr>
            </a:br>
            <a:endParaRPr lang="en-US" dirty="0"/>
          </a:p>
        </p:txBody>
      </p:sp>
      <p:sp>
        <p:nvSpPr>
          <p:cNvPr id="3" name="Text Placeholder 2">
            <a:extLst>
              <a:ext uri="{FF2B5EF4-FFF2-40B4-BE49-F238E27FC236}">
                <a16:creationId xmlns:a16="http://schemas.microsoft.com/office/drawing/2014/main" id="{B9139839-FCEA-4EC2-AD64-E9A6C386964E}"/>
              </a:ext>
            </a:extLst>
          </p:cNvPr>
          <p:cNvSpPr>
            <a:spLocks noGrp="1"/>
          </p:cNvSpPr>
          <p:nvPr>
            <p:ph type="body" sz="quarter" idx="1"/>
          </p:nvPr>
        </p:nvSpPr>
        <p:spPr/>
        <p:txBody>
          <a:bodyPr/>
          <a:lstStyle/>
          <a:p>
            <a:r>
              <a:rPr lang="cs-CZ" dirty="0"/>
              <a:t>Lenka Nechanická, RBCB/HSE, 19.6.2024</a:t>
            </a:r>
            <a:endParaRPr lang="en-US" dirty="0"/>
          </a:p>
        </p:txBody>
      </p:sp>
      <p:sp>
        <p:nvSpPr>
          <p:cNvPr id="4" name="Obdélník 3">
            <a:extLst>
              <a:ext uri="{FF2B5EF4-FFF2-40B4-BE49-F238E27FC236}">
                <a16:creationId xmlns:a16="http://schemas.microsoft.com/office/drawing/2014/main" id="{357BC81D-1DB4-86EA-BD13-8F96CC3D251F}"/>
              </a:ext>
            </a:extLst>
          </p:cNvPr>
          <p:cNvSpPr/>
          <p:nvPr/>
        </p:nvSpPr>
        <p:spPr>
          <a:xfrm>
            <a:off x="434988" y="4868314"/>
            <a:ext cx="10099647" cy="914400"/>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srgbClr val="000000"/>
                </a:solidFill>
                <a:effectLst/>
                <a:uLnTx/>
                <a:uFillTx/>
              </a:rPr>
              <a:t>Uloženo </a:t>
            </a:r>
            <a:r>
              <a:rPr kumimoji="0" lang="cs-CZ" sz="1800" b="0" i="0" u="none" strike="noStrike" kern="0" cap="none" spc="0" normalizeH="0" baseline="0" noProof="0" dirty="0">
                <a:ln>
                  <a:noFill/>
                </a:ln>
                <a:solidFill>
                  <a:srgbClr val="000000"/>
                </a:solidFill>
                <a:effectLst/>
                <a:uLnTx/>
                <a:uFillTx/>
                <a:hlinkClick r:id="rId2"/>
              </a:rPr>
              <a:t>www.bosch.cz/cb</a:t>
            </a:r>
            <a:r>
              <a:rPr kumimoji="0" lang="cs-CZ" sz="1800" b="0" i="0" u="none" strike="noStrike" kern="0" cap="none" spc="0" normalizeH="0" baseline="0" noProof="0" dirty="0">
                <a:ln>
                  <a:noFill/>
                </a:ln>
                <a:solidFill>
                  <a:srgbClr val="000000"/>
                </a:solidFill>
                <a:effectLst/>
                <a:uLnTx/>
                <a:uFillTx/>
              </a:rPr>
              <a:t> v dokumentech ke stažení jako POKYNY PRO EXTERNÍ FIRMY. </a:t>
            </a:r>
            <a:endParaRPr kumimoji="0" lang="en-GB" sz="1800" b="0" i="0" u="none" strike="noStrike" kern="0" cap="none" spc="0" normalizeH="0" baseline="0" noProof="0" dirty="0">
              <a:ln>
                <a:noFill/>
              </a:ln>
              <a:solidFill>
                <a:srgbClr val="000000"/>
              </a:solidFill>
              <a:effectLst/>
              <a:uLnTx/>
              <a:uFillTx/>
              <a:latin typeface="Bosch Office Sans"/>
            </a:endParaRPr>
          </a:p>
        </p:txBody>
      </p:sp>
    </p:spTree>
    <p:extLst>
      <p:ext uri="{BB962C8B-B14F-4D97-AF65-F5344CB8AC3E}">
        <p14:creationId xmlns:p14="http://schemas.microsoft.com/office/powerpoint/2010/main" val="2853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3.) Všeobecná ustanovení – Obecné podmínky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lvl="1">
              <a:buFont typeface="Wingdings 3" panose="05040102010807070707" pitchFamily="18" charset="2"/>
              <a:buChar char=""/>
            </a:pPr>
            <a:r>
              <a:rPr lang="cs-CZ" dirty="0">
                <a:solidFill>
                  <a:srgbClr val="000000"/>
                </a:solidFill>
              </a:rPr>
              <a:t>Vcházet/vycházet a vjíždět/vyjíždět do/z RBCB je dovoleno jen vchody a vjezdy, které jsou k tomu určené. Přitom je osoba povinna podrobit případné kontrole věcí, které nese nebo veze s sebou.</a:t>
            </a:r>
          </a:p>
          <a:p>
            <a:pPr lvl="1">
              <a:buFont typeface="Wingdings 3" panose="05040102010807070707" pitchFamily="18" charset="2"/>
              <a:buChar char=""/>
            </a:pPr>
            <a:r>
              <a:rPr lang="cs-CZ" dirty="0">
                <a:solidFill>
                  <a:srgbClr val="000000"/>
                </a:solidFill>
              </a:rPr>
              <a:t>Zákaz vnášení zbraní.</a:t>
            </a:r>
          </a:p>
          <a:p>
            <a:pPr lvl="1">
              <a:buFont typeface="Wingdings 3" panose="05040102010807070707" pitchFamily="18" charset="2"/>
              <a:buChar char=""/>
            </a:pPr>
            <a:r>
              <a:rPr lang="cs-CZ" dirty="0">
                <a:solidFill>
                  <a:srgbClr val="000000"/>
                </a:solidFill>
              </a:rPr>
              <a:t>Dětem do 15 let věku je vstup do závodu zakázán.</a:t>
            </a:r>
          </a:p>
          <a:p>
            <a:pPr lvl="1">
              <a:buFont typeface="Wingdings 3" panose="05040102010807070707" pitchFamily="18" charset="2"/>
              <a:buChar char=""/>
            </a:pPr>
            <a:r>
              <a:rPr lang="cs-CZ" dirty="0">
                <a:solidFill>
                  <a:srgbClr val="000000"/>
                </a:solidFill>
              </a:rPr>
              <a:t>Vypnutí a zapnutí veškerých médií nebo jen jejich částí sítí (</a:t>
            </a:r>
            <a:r>
              <a:rPr lang="cs-CZ" dirty="0" err="1">
                <a:solidFill>
                  <a:srgbClr val="000000"/>
                </a:solidFill>
              </a:rPr>
              <a:t>sprinklery</a:t>
            </a:r>
            <a:r>
              <a:rPr lang="cs-CZ" dirty="0">
                <a:solidFill>
                  <a:srgbClr val="000000"/>
                </a:solidFill>
              </a:rPr>
              <a:t>, el. proud, plyny, EPS atd.) smí být provedeno buďto za účasti pracovníků FCM, popřípadě na základě předchozího písemného povolení. Stejným způsobem jsou pracovníci EF povinni nahlásit ukončení těchto prací. V případě aktivování EPS nebo </a:t>
            </a:r>
            <a:r>
              <a:rPr lang="cs-CZ" dirty="0" err="1">
                <a:solidFill>
                  <a:srgbClr val="000000"/>
                </a:solidFill>
              </a:rPr>
              <a:t>sprinklerů</a:t>
            </a:r>
            <a:r>
              <a:rPr lang="cs-CZ" dirty="0">
                <a:solidFill>
                  <a:srgbClr val="000000"/>
                </a:solidFill>
              </a:rPr>
              <a:t> vinou EF budou vzniklé náklady účtovány na vrub EF (např. planý výjezd HZS).</a:t>
            </a:r>
          </a:p>
          <a:p>
            <a:pPr lvl="1">
              <a:buFont typeface="Wingdings 3" panose="05040102010807070707" pitchFamily="18" charset="2"/>
              <a:buChar char=""/>
            </a:pPr>
            <a:r>
              <a:rPr lang="cs-CZ" dirty="0">
                <a:solidFill>
                  <a:srgbClr val="000000"/>
                </a:solidFill>
              </a:rPr>
              <a:t>V případě potřeby je zmocněnec EF pracovníky FCM seznámen s technickými a technologickými zařízeními (sprinklery, EPS, chladící systémy, vzduchotechnika, atd.), u kterých by neodborná manipulace mohla způsobit vážné škody.</a:t>
            </a:r>
            <a:endParaRPr lang="de-DE" dirty="0">
              <a:solidFill>
                <a:srgbClr val="000000"/>
              </a:solidFill>
            </a:endParaRPr>
          </a:p>
          <a:p>
            <a:pPr lvl="1">
              <a:buFont typeface="Wingdings 3" panose="05040102010807070707" pitchFamily="18" charset="2"/>
              <a:buChar char=""/>
            </a:pPr>
            <a:r>
              <a:rPr lang="en-US" dirty="0" err="1"/>
              <a:t>Použití</a:t>
            </a:r>
            <a:r>
              <a:rPr lang="en-US" dirty="0"/>
              <a:t> </a:t>
            </a:r>
            <a:r>
              <a:rPr lang="cs-CZ" dirty="0"/>
              <a:t>zdvihacích zařízení (ZZ) – viz. část 16</a:t>
            </a:r>
          </a:p>
          <a:p>
            <a:pPr lvl="1">
              <a:buFont typeface="Wingdings 3" panose="05040102010807070707" pitchFamily="18" charset="2"/>
              <a:buChar char=""/>
            </a:pPr>
            <a:r>
              <a:rPr lang="cs-CZ" dirty="0">
                <a:effectLst/>
                <a:latin typeface="Arial" panose="020B0604020202020204" pitchFamily="34" charset="0"/>
                <a:ea typeface="Calibri" panose="020F0502020204030204" pitchFamily="34" charset="0"/>
                <a:cs typeface="Times New Roman" panose="02020603050405020304" pitchFamily="18" charset="0"/>
              </a:rPr>
              <a:t>Pokud bude externí firmě přidělena vzdálená správa MAE (strojů), je nutné ji předem prokazatelně (tedy písemně) seznámit s bezpečnostními pravidly pro vzdálenou správu. </a:t>
            </a:r>
            <a:endParaRPr lang="cs-CZ" dirty="0"/>
          </a:p>
          <a:p>
            <a:pPr lvl="1">
              <a:buFont typeface="Wingdings 3" panose="05040102010807070707" pitchFamily="18" charset="2"/>
              <a:buChar char=""/>
            </a:pPr>
            <a:endParaRPr lang="cs-CZ" dirty="0"/>
          </a:p>
          <a:p>
            <a:endParaRPr lang="de-DE"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10</a:t>
            </a:fld>
            <a:endParaRPr lang="de-DE"/>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7900" y="778445"/>
            <a:ext cx="10452100" cy="4587528"/>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lvl="1">
              <a:buFont typeface="Wingdings 3" panose="05040102010807070707" pitchFamily="18" charset="2"/>
              <a:buChar char=""/>
            </a:pPr>
            <a:r>
              <a:rPr lang="cs-CZ" dirty="0"/>
              <a:t>V případě vrtání do zdí nebo sloupů je nutný souhlas oddělení FCM. </a:t>
            </a:r>
          </a:p>
          <a:p>
            <a:pPr lvl="1">
              <a:buFont typeface="Wingdings 3" panose="05040102010807070707" pitchFamily="18" charset="2"/>
              <a:buChar char=""/>
            </a:pPr>
            <a:r>
              <a:rPr lang="cs-CZ" dirty="0">
                <a:solidFill>
                  <a:srgbClr val="000000"/>
                </a:solidFill>
              </a:rPr>
              <a:t>Při práci na zařízení označovat zařízení bezpečnostní tabulkou (např. „Mimo provoz“).</a:t>
            </a:r>
          </a:p>
          <a:p>
            <a:pPr lvl="1">
              <a:buFont typeface="Wingdings 3" panose="05040102010807070707" pitchFamily="18" charset="2"/>
              <a:buChar char=""/>
            </a:pPr>
            <a:r>
              <a:rPr lang="cs-CZ" dirty="0">
                <a:solidFill>
                  <a:srgbClr val="000000"/>
                </a:solidFill>
              </a:rPr>
              <a:t>Pohybovat se pouze na přiděleném pracovišti. Pracovníci EF se smějí pohybovat pouze v těch částech RBCB, ve kterých konají pracovní úkony. Používají pouze ty prostory (šatna, umývárna, WC, sklad atd.), které jsou EF předvedeny zároveň s předáním pracoviště.</a:t>
            </a:r>
          </a:p>
          <a:p>
            <a:pPr lvl="1">
              <a:buFont typeface="Wingdings 3" panose="05040102010807070707" pitchFamily="18" charset="2"/>
              <a:buChar char=""/>
            </a:pPr>
            <a:r>
              <a:rPr lang="cs-CZ" dirty="0">
                <a:solidFill>
                  <a:srgbClr val="000000"/>
                </a:solidFill>
              </a:rPr>
              <a:t>EF nesmí používat podnikovou jídelnu.</a:t>
            </a:r>
          </a:p>
          <a:p>
            <a:pPr lvl="1">
              <a:buFont typeface="Wingdings 3" panose="05040102010807070707" pitchFamily="18" charset="2"/>
              <a:buChar char=""/>
            </a:pPr>
            <a:r>
              <a:rPr lang="cs-CZ" dirty="0">
                <a:solidFill>
                  <a:srgbClr val="000000"/>
                </a:solidFill>
              </a:rPr>
              <a:t>Pracovníci externích firem, kteří pracují v RBCB musí být označeni logem své firmy a nosit viditelně ID kartu, pokud to povaha práce dovoluje.</a:t>
            </a:r>
          </a:p>
          <a:p>
            <a:pPr lvl="1">
              <a:buFont typeface="Wingdings 3" panose="05040102010807070707" pitchFamily="18" charset="2"/>
              <a:buChar char=""/>
            </a:pPr>
            <a:r>
              <a:rPr lang="cs-CZ" dirty="0">
                <a:solidFill>
                  <a:srgbClr val="000000"/>
                </a:solidFill>
              </a:rPr>
              <a:t>Zákaz používání jakéhokoliv zařízení a strojů v majetku RBCB, se kterými nebyli zaměstnanci EF seznámeni (proškoleni z návodu, riziky atd.). </a:t>
            </a:r>
          </a:p>
          <a:p>
            <a:pPr lvl="1">
              <a:buFont typeface="Wingdings 3" panose="05040102010807070707" pitchFamily="18" charset="2"/>
              <a:buChar char=""/>
            </a:pPr>
            <a:r>
              <a:rPr lang="cs-CZ" dirty="0"/>
              <a:t>V RBCB je zakázáno provádět práce pod napětím na obvodech nízkého napětí.</a:t>
            </a:r>
          </a:p>
          <a:p>
            <a:pPr lvl="1">
              <a:buFont typeface="Wingdings 3" panose="05040102010807070707" pitchFamily="18" charset="2"/>
              <a:buChar char=""/>
            </a:pPr>
            <a:r>
              <a:rPr lang="cs-CZ" altLang="cs-CZ" sz="1600" dirty="0">
                <a:latin typeface="Arial" panose="020B0604020202020204" pitchFamily="34" charset="0"/>
              </a:rPr>
              <a:t>Bezpodmínečně respektovat stanovený zákaz kouření. Zákaz kouření platí ve všech areálech a na všech pozemcích v majetku RBCB a také pronajatých prostorách, uvnitř i venku (kromě míst k tomu určených). Zákaz se vztahuje i na doutníky, všechny elektronické cigarety, vodní dýmky atd.</a:t>
            </a:r>
            <a:r>
              <a:rPr lang="cs-CZ" altLang="cs-CZ" dirty="0">
                <a:solidFill>
                  <a:srgbClr val="000000"/>
                </a:solidFill>
              </a:rPr>
              <a:t> </a:t>
            </a:r>
          </a:p>
          <a:p>
            <a:pPr lvl="1">
              <a:buFont typeface="Wingdings 3" panose="05040102010807070707" pitchFamily="18" charset="2"/>
              <a:buChar char=""/>
            </a:pPr>
            <a:r>
              <a:rPr lang="cs-CZ" altLang="cs-CZ" dirty="0">
                <a:latin typeface="Arial" panose="020B0604020202020204" pitchFamily="34" charset="0"/>
              </a:rPr>
              <a:t>Zaměstnanec EF nesmí vstupovat do areálu RBCB pod vlivem alkoholu nebo omamných látek a ani tyto látky do areálu přinášet.</a:t>
            </a:r>
          </a:p>
          <a:p>
            <a:pPr lvl="1">
              <a:buFont typeface="Wingdings 3" panose="05040102010807070707" pitchFamily="18" charset="2"/>
              <a:buChar char=""/>
            </a:pPr>
            <a:endParaRPr lang="cs-CZ" altLang="cs-CZ" dirty="0">
              <a:latin typeface="Arial" panose="020B0604020202020204" pitchFamily="34" charset="0"/>
            </a:endParaRPr>
          </a:p>
          <a:p>
            <a:pPr marL="233983" lvl="1" indent="0">
              <a:buNone/>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endParaRPr lang="de-DE" dirty="0">
              <a:solidFill>
                <a:srgbClr val="000000"/>
              </a:solidFill>
            </a:endParaRPr>
          </a:p>
          <a:p>
            <a:pPr lvl="1">
              <a:buFont typeface="Wingdings 3" panose="05040102010807070707" pitchFamily="18" charset="2"/>
              <a:buChar char=""/>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pPr>
              <a:buFont typeface="Wingdings" pitchFamily="2" charset="2"/>
              <a:buChar char="q"/>
            </a:pPr>
            <a:endParaRPr lang="de-DE"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11</a:t>
            </a:fld>
            <a:endParaRPr lang="de-DE"/>
          </a:p>
        </p:txBody>
      </p:sp>
      <p:pic>
        <p:nvPicPr>
          <p:cNvPr id="6" name="Obrázek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7378" y="350164"/>
            <a:ext cx="875989" cy="87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7900" y="914399"/>
            <a:ext cx="10452100" cy="4451573"/>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lvl="1">
              <a:buFont typeface="Wingdings 3" panose="05040102010807070707" pitchFamily="18" charset="2"/>
              <a:buChar char=""/>
            </a:pPr>
            <a:r>
              <a:rPr lang="cs-CZ" altLang="cs-CZ" dirty="0">
                <a:latin typeface="Arial" panose="020B0604020202020204" pitchFamily="34" charset="0"/>
              </a:rPr>
              <a:t>P</a:t>
            </a:r>
            <a:r>
              <a:rPr lang="cs-CZ" altLang="cs-CZ" dirty="0">
                <a:solidFill>
                  <a:srgbClr val="000000"/>
                </a:solidFill>
              </a:rPr>
              <a:t>řed odchodem kontrolovat stav pracoviště, zajišťovat vypnutí nebo odpojení spotřebičů od elektrické sítě, které mají tento požadavek uveden v dokumentaci výrobce nebo dodavatele.</a:t>
            </a:r>
          </a:p>
          <a:p>
            <a:pPr lvl="1">
              <a:buFont typeface="Wingdings 3" panose="05040102010807070707" pitchFamily="18" charset="2"/>
              <a:buChar char=""/>
            </a:pPr>
            <a:r>
              <a:rPr lang="cs-CZ" altLang="cs-CZ" dirty="0">
                <a:solidFill>
                  <a:srgbClr val="000000"/>
                </a:solidFill>
              </a:rPr>
              <a:t>Dbát, aby na pracovištích nezůstaly žádné zjevné příčiny vedoucí ke vzniku požáru např. hořlavý materiál blízko tepelných zdrojů, zapnuty el. vařiče, rozsvícená světla atd.</a:t>
            </a:r>
          </a:p>
          <a:p>
            <a:pPr lvl="1">
              <a:buFont typeface="Wingdings 3" panose="05040102010807070707" pitchFamily="18" charset="2"/>
              <a:buChar char=""/>
            </a:pPr>
            <a:r>
              <a:rPr lang="cs-CZ" dirty="0">
                <a:solidFill>
                  <a:srgbClr val="000000"/>
                </a:solidFill>
              </a:rPr>
              <a:t>Řidiči nákladních nebo osobních aut nesmějí v RBCB přečerpávat pohonné hmoty do těchto aut.</a:t>
            </a:r>
          </a:p>
          <a:p>
            <a:pPr lvl="1">
              <a:buFont typeface="Wingdings 3" panose="05040102010807070707" pitchFamily="18" charset="2"/>
              <a:buChar char=""/>
            </a:pPr>
            <a:r>
              <a:rPr lang="cs-CZ" altLang="cs-CZ" dirty="0">
                <a:solidFill>
                  <a:srgbClr val="000000"/>
                </a:solidFill>
              </a:rPr>
              <a:t>Nepoužívat sluchátka a jiné tomu podobné zařízení (vyjma používání osobních ochranných pracovních prostředků – ochrana sluchu a “</a:t>
            </a:r>
            <a:r>
              <a:rPr lang="cs-CZ" altLang="cs-CZ" dirty="0" err="1">
                <a:solidFill>
                  <a:srgbClr val="000000"/>
                </a:solidFill>
              </a:rPr>
              <a:t>Head</a:t>
            </a:r>
            <a:r>
              <a:rPr lang="cs-CZ" altLang="cs-CZ" dirty="0">
                <a:solidFill>
                  <a:srgbClr val="000000"/>
                </a:solidFill>
              </a:rPr>
              <a:t> set” pro telekonference atd., které jsou povoleny vedoucím pracovníkem oddělení).</a:t>
            </a:r>
          </a:p>
          <a:p>
            <a:pPr lvl="1">
              <a:buFont typeface="Wingdings 3" panose="05040102010807070707" pitchFamily="18" charset="2"/>
              <a:buChar char=""/>
            </a:pPr>
            <a:r>
              <a:rPr lang="cs-CZ" dirty="0">
                <a:solidFill>
                  <a:srgbClr val="000000"/>
                </a:solidFill>
              </a:rPr>
              <a:t>Je zakázáno pořizovat obrazové a zvukové záznamy bez předchozího písemného schválení vedením RBCB.</a:t>
            </a:r>
          </a:p>
          <a:p>
            <a:pPr lvl="1">
              <a:buFont typeface="Wingdings 3" panose="05040102010807070707" pitchFamily="18" charset="2"/>
              <a:buChar char=""/>
            </a:pPr>
            <a:r>
              <a:rPr lang="cs-CZ" dirty="0">
                <a:solidFill>
                  <a:srgbClr val="000000"/>
                </a:solidFill>
              </a:rPr>
              <a:t>Je zakázáno používat záznamová zařízení včetně kamer v motorových vozidlech, apod.</a:t>
            </a:r>
          </a:p>
          <a:p>
            <a:pPr marL="233983" lvl="1" indent="0">
              <a:buNone/>
            </a:pPr>
            <a:endParaRPr lang="cs-CZ" altLang="cs-CZ" dirty="0">
              <a:latin typeface="Arial" panose="020B0604020202020204" pitchFamily="34" charset="0"/>
            </a:endParaRPr>
          </a:p>
          <a:p>
            <a:pPr marL="233983" lvl="1" indent="0">
              <a:buNone/>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pPr marL="0" indent="0">
              <a:buNone/>
            </a:pPr>
            <a:endParaRPr lang="de-DE" dirty="0">
              <a:solidFill>
                <a:srgbClr val="000000"/>
              </a:solidFill>
            </a:endParaRPr>
          </a:p>
          <a:p>
            <a:pPr lvl="1">
              <a:buFont typeface="Wingdings 3" panose="05040102010807070707" pitchFamily="18" charset="2"/>
              <a:buChar char=""/>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pPr>
              <a:buFont typeface="Wingdings" pitchFamily="2" charset="2"/>
              <a:buChar char="q"/>
            </a:pPr>
            <a:endParaRPr lang="de-DE"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12</a:t>
            </a:fld>
            <a:endParaRPr lang="de-DE"/>
          </a:p>
        </p:txBody>
      </p:sp>
      <p:pic>
        <p:nvPicPr>
          <p:cNvPr id="7" name="Obrázek 6">
            <a:extLst>
              <a:ext uri="{FF2B5EF4-FFF2-40B4-BE49-F238E27FC236}">
                <a16:creationId xmlns:a16="http://schemas.microsoft.com/office/drawing/2014/main" id="{0563476C-21CD-412D-88A0-18C2BF64986C}"/>
              </a:ext>
            </a:extLst>
          </p:cNvPr>
          <p:cNvPicPr>
            <a:picLocks noChangeAspect="1"/>
          </p:cNvPicPr>
          <p:nvPr/>
        </p:nvPicPr>
        <p:blipFill>
          <a:blip r:embed="rId6"/>
          <a:stretch>
            <a:fillRect/>
          </a:stretch>
        </p:blipFill>
        <p:spPr>
          <a:xfrm>
            <a:off x="9224032" y="4451221"/>
            <a:ext cx="914751" cy="914751"/>
          </a:xfrm>
          <a:prstGeom prst="rect">
            <a:avLst/>
          </a:prstGeom>
        </p:spPr>
      </p:pic>
      <p:pic>
        <p:nvPicPr>
          <p:cNvPr id="3" name="Obrázek 2">
            <a:extLst>
              <a:ext uri="{FF2B5EF4-FFF2-40B4-BE49-F238E27FC236}">
                <a16:creationId xmlns:a16="http://schemas.microsoft.com/office/drawing/2014/main" id="{19DCA91E-BC63-4BEB-8FC7-9633FDE4AC6F}"/>
              </a:ext>
            </a:extLst>
          </p:cNvPr>
          <p:cNvPicPr>
            <a:picLocks noChangeAspect="1"/>
          </p:cNvPicPr>
          <p:nvPr/>
        </p:nvPicPr>
        <p:blipFill>
          <a:blip r:embed="rId7"/>
          <a:stretch>
            <a:fillRect/>
          </a:stretch>
        </p:blipFill>
        <p:spPr>
          <a:xfrm>
            <a:off x="8248167" y="4501213"/>
            <a:ext cx="809296" cy="814765"/>
          </a:xfrm>
          <a:prstGeom prst="rect">
            <a:avLst/>
          </a:prstGeom>
        </p:spPr>
      </p:pic>
    </p:spTree>
    <p:custDataLst>
      <p:tags r:id="rId2"/>
    </p:custDataLst>
    <p:extLst>
      <p:ext uri="{BB962C8B-B14F-4D97-AF65-F5344CB8AC3E}">
        <p14:creationId xmlns:p14="http://schemas.microsoft.com/office/powerpoint/2010/main" val="401483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13</a:t>
            </a:fld>
            <a:endParaRPr lang="de-DE"/>
          </a:p>
        </p:txBody>
      </p:sp>
      <p:pic>
        <p:nvPicPr>
          <p:cNvPr id="5" name="Obrázek 4">
            <a:extLst>
              <a:ext uri="{FF2B5EF4-FFF2-40B4-BE49-F238E27FC236}">
                <a16:creationId xmlns:a16="http://schemas.microsoft.com/office/drawing/2014/main" id="{ECF11503-04F0-BD12-4554-508C0998FE67}"/>
              </a:ext>
            </a:extLst>
          </p:cNvPr>
          <p:cNvPicPr>
            <a:picLocks noChangeAspect="1"/>
          </p:cNvPicPr>
          <p:nvPr/>
        </p:nvPicPr>
        <p:blipFill>
          <a:blip r:embed="rId5"/>
          <a:stretch>
            <a:fillRect/>
          </a:stretch>
        </p:blipFill>
        <p:spPr>
          <a:xfrm>
            <a:off x="2409069" y="613777"/>
            <a:ext cx="7290175" cy="5219968"/>
          </a:xfrm>
          <a:prstGeom prst="rect">
            <a:avLst/>
          </a:prstGeom>
        </p:spPr>
      </p:pic>
    </p:spTree>
    <p:custDataLst>
      <p:tags r:id="rId2"/>
    </p:custDataLst>
    <p:extLst>
      <p:ext uri="{BB962C8B-B14F-4D97-AF65-F5344CB8AC3E}">
        <p14:creationId xmlns:p14="http://schemas.microsoft.com/office/powerpoint/2010/main" val="696896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4.) Chemické látky </a:t>
            </a:r>
            <a:r>
              <a:rPr lang="cs-CZ" dirty="0"/>
              <a:t>a směsi</a:t>
            </a:r>
            <a:r>
              <a:rPr lang="cs-CZ" sz="2800" dirty="0"/>
              <a:t> (CHLS)</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Při používání chemických látek a směsí (CHLS) musí EF dodržovat všechny právní požadavky.</a:t>
            </a:r>
          </a:p>
          <a:p>
            <a:r>
              <a:rPr lang="cs-CZ" dirty="0">
                <a:solidFill>
                  <a:srgbClr val="000000"/>
                </a:solidFill>
              </a:rPr>
              <a:t>EF  je povinna hlásit použití nebezpečných CHLS přes koordinátora EF na HSE a dodat bezpečnostní list v českém jazyce.</a:t>
            </a:r>
          </a:p>
          <a:p>
            <a:pPr marL="0" indent="0">
              <a:buNone/>
            </a:pPr>
            <a:endParaRPr lang="cs-CZ" dirty="0">
              <a:solidFill>
                <a:srgbClr val="000000"/>
              </a:solidFill>
            </a:endParaRPr>
          </a:p>
          <a:p>
            <a:r>
              <a:rPr lang="cs-CZ" b="1" dirty="0">
                <a:solidFill>
                  <a:srgbClr val="000000"/>
                </a:solidFill>
              </a:rPr>
              <a:t>Povinnosti EF: </a:t>
            </a:r>
          </a:p>
          <a:p>
            <a:pPr lvl="1">
              <a:buFont typeface="Wingdings 3" panose="05040102010807070707" pitchFamily="18" charset="2"/>
              <a:buChar char=""/>
            </a:pPr>
            <a:r>
              <a:rPr lang="cs-CZ" dirty="0">
                <a:solidFill>
                  <a:srgbClr val="000000"/>
                </a:solidFill>
              </a:rPr>
              <a:t>Evidovat CHLS. </a:t>
            </a:r>
          </a:p>
          <a:p>
            <a:pPr lvl="1">
              <a:buFont typeface="Wingdings 3" panose="05040102010807070707" pitchFamily="18" charset="2"/>
              <a:buChar char=""/>
            </a:pPr>
            <a:r>
              <a:rPr lang="cs-CZ" dirty="0">
                <a:solidFill>
                  <a:srgbClr val="000000"/>
                </a:solidFill>
              </a:rPr>
              <a:t>Zajišťovat dokumentaci k CHSL. </a:t>
            </a:r>
          </a:p>
          <a:p>
            <a:pPr lvl="1">
              <a:buFont typeface="Wingdings 3" panose="05040102010807070707" pitchFamily="18" charset="2"/>
              <a:buChar char=""/>
            </a:pPr>
            <a:r>
              <a:rPr lang="cs-CZ" dirty="0">
                <a:solidFill>
                  <a:srgbClr val="000000"/>
                </a:solidFill>
              </a:rPr>
              <a:t>Zajišťovat prostředky pro prevenci/likvidaci havárií. </a:t>
            </a:r>
          </a:p>
          <a:p>
            <a:pPr lvl="1">
              <a:buFont typeface="Wingdings 3" panose="05040102010807070707" pitchFamily="18" charset="2"/>
              <a:buChar char=""/>
            </a:pPr>
            <a:r>
              <a:rPr lang="cs-CZ" dirty="0">
                <a:solidFill>
                  <a:srgbClr val="000000"/>
                </a:solidFill>
              </a:rPr>
              <a:t>Při transportu CHLS v RBCB musí být řádně skladovány a zabráněno jejich úniku. </a:t>
            </a:r>
          </a:p>
          <a:p>
            <a:pPr lvl="1">
              <a:buFont typeface="Wingdings 3" panose="05040102010807070707" pitchFamily="18" charset="2"/>
              <a:buChar char=""/>
            </a:pPr>
            <a:r>
              <a:rPr lang="cs-CZ" dirty="0">
                <a:solidFill>
                  <a:srgbClr val="000000"/>
                </a:solidFill>
              </a:rPr>
              <a:t>Nepoužívat potravinové obaly pro manipulaci s CHLS. </a:t>
            </a:r>
          </a:p>
          <a:p>
            <a:pPr lvl="1">
              <a:buFont typeface="Wingdings 3" panose="05040102010807070707" pitchFamily="18" charset="2"/>
              <a:buChar char=""/>
            </a:pPr>
            <a:r>
              <a:rPr lang="cs-CZ" dirty="0">
                <a:solidFill>
                  <a:srgbClr val="000000"/>
                </a:solidFill>
              </a:rPr>
              <a:t>Společně neskladovat potraviny a CHLS. </a:t>
            </a:r>
          </a:p>
          <a:p>
            <a:endParaRPr lang="de-DE"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14</a:t>
            </a:fld>
            <a:endParaRPr lang="de-DE"/>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9080" y="104267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lvl="1">
              <a:buFont typeface="Wingdings 3" panose="05040102010807070707" pitchFamily="18" charset="2"/>
              <a:buChar char=""/>
            </a:pPr>
            <a:r>
              <a:rPr lang="cs-CZ" dirty="0">
                <a:solidFill>
                  <a:srgbClr val="000000"/>
                </a:solidFill>
              </a:rPr>
              <a:t>Při manipulaci s CHLS používat osobní ochranné pracovní prostředky </a:t>
            </a:r>
          </a:p>
          <a:p>
            <a:pPr lvl="1">
              <a:buFont typeface="Wingdings 3" panose="05040102010807070707" pitchFamily="18" charset="2"/>
              <a:buChar char=""/>
            </a:pPr>
            <a:r>
              <a:rPr lang="cs-CZ" dirty="0">
                <a:solidFill>
                  <a:srgbClr val="000000"/>
                </a:solidFill>
              </a:rPr>
              <a:t>V případě úniku CHLS (havárie) okamžitě informovat koordinátora EF. </a:t>
            </a:r>
          </a:p>
          <a:p>
            <a:pPr lvl="1">
              <a:buFont typeface="Wingdings 3" panose="05040102010807070707" pitchFamily="18" charset="2"/>
              <a:buChar char=""/>
            </a:pPr>
            <a:r>
              <a:rPr lang="cs-CZ" dirty="0">
                <a:solidFill>
                  <a:srgbClr val="000000"/>
                </a:solidFill>
              </a:rPr>
              <a:t>Tlakové nádoby vhodně zajistit proti pádu. </a:t>
            </a:r>
          </a:p>
          <a:p>
            <a:pPr lvl="1">
              <a:buFont typeface="Wingdings 3" panose="05040102010807070707" pitchFamily="18" charset="2"/>
              <a:buChar char=""/>
            </a:pPr>
            <a:r>
              <a:rPr lang="cs-CZ" dirty="0">
                <a:solidFill>
                  <a:srgbClr val="000000"/>
                </a:solidFill>
              </a:rPr>
              <a:t>Označovat náhradní obaly. </a:t>
            </a:r>
          </a:p>
          <a:p>
            <a:endParaRPr lang="cs-CZ" dirty="0">
              <a:solidFill>
                <a:srgbClr val="000000"/>
              </a:solidFill>
            </a:endParaRPr>
          </a:p>
          <a:p>
            <a:r>
              <a:rPr lang="cs-CZ" b="1" dirty="0">
                <a:solidFill>
                  <a:srgbClr val="000000"/>
                </a:solidFill>
              </a:rPr>
              <a:t>EF, které nemají stálé pracoviště v RBCB a nakládají s vlastními CHLS, jsou povinny oznamovat používání CHLS v RBCB koordinátorovi EF a přijímat potřebná opatření. </a:t>
            </a:r>
          </a:p>
          <a:p>
            <a:endParaRPr lang="cs-CZ" b="1" dirty="0">
              <a:solidFill>
                <a:srgbClr val="000000"/>
              </a:solidFill>
            </a:endParaRPr>
          </a:p>
          <a:p>
            <a:r>
              <a:rPr lang="cs-CZ" b="1" dirty="0">
                <a:solidFill>
                  <a:srgbClr val="000000"/>
                </a:solidFill>
              </a:rPr>
              <a:t>EF, které mají stálé pracoviště v RBCB musí skladovat CHLS na místech k tomu určených:</a:t>
            </a:r>
          </a:p>
          <a:p>
            <a:pPr lvl="1">
              <a:buFont typeface="Wingdings 3" panose="05040102010807070707" pitchFamily="18" charset="2"/>
              <a:buChar char=""/>
            </a:pPr>
            <a:r>
              <a:rPr lang="cs-CZ" dirty="0">
                <a:solidFill>
                  <a:srgbClr val="000000"/>
                </a:solidFill>
              </a:rPr>
              <a:t>na záchytných vanách podle objemu skladovaných kapalných CHLS (10 % celkového objemu a zároveň objem největší nádoby), </a:t>
            </a:r>
          </a:p>
          <a:p>
            <a:pPr>
              <a:buNone/>
            </a:pPr>
            <a:endParaRPr lang="cs-CZ" b="1"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15</a:t>
            </a:fld>
            <a:endParaRPr lang="de-DE"/>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5.) Odpady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b="1" dirty="0">
                <a:solidFill>
                  <a:srgbClr val="000000"/>
                </a:solidFill>
              </a:rPr>
              <a:t>Zpracování odpadu a odpadních vod: </a:t>
            </a:r>
          </a:p>
          <a:p>
            <a:pPr lvl="1">
              <a:buFont typeface="Wingdings 3" panose="05040102010807070707" pitchFamily="18" charset="2"/>
              <a:buChar char=""/>
            </a:pPr>
            <a:r>
              <a:rPr lang="cs-CZ" dirty="0">
                <a:solidFill>
                  <a:srgbClr val="000000"/>
                </a:solidFill>
              </a:rPr>
              <a:t>EF zajistí na vlastní náklady a podle platných předpisů odstranění odpadu vzniklého při provádění prací. </a:t>
            </a:r>
          </a:p>
          <a:p>
            <a:pPr lvl="1">
              <a:buFont typeface="Wingdings 3" panose="05040102010807070707" pitchFamily="18" charset="2"/>
              <a:buChar char=""/>
            </a:pPr>
            <a:r>
              <a:rPr lang="cs-CZ" dirty="0">
                <a:solidFill>
                  <a:srgbClr val="000000"/>
                </a:solidFill>
              </a:rPr>
              <a:t>Případné využití interních sběrných kontejnerů RBCB a způsob likvidace odpadních vod znečištěných škodlivými látkami stanoví koordinátor EF společně s HSE před zahájením prací. </a:t>
            </a:r>
          </a:p>
          <a:p>
            <a:pPr lvl="1">
              <a:buFont typeface="Wingdings 3" panose="05040102010807070707" pitchFamily="18" charset="2"/>
              <a:buChar char=""/>
            </a:pPr>
            <a:r>
              <a:rPr lang="cs-CZ" dirty="0">
                <a:solidFill>
                  <a:srgbClr val="000000"/>
                </a:solidFill>
              </a:rPr>
              <a:t>EF předává pracoviště po ukončení své práce čisté a v takovém stavu v jakém jej převzala. U prací, kde vzniká odpad (okuje, odřezky, piliny) je nutno provádět denní úklid. U prašných procesů je úklid prováděn současně s prováděním práce. </a:t>
            </a:r>
            <a:endParaRPr lang="de-DE"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16</a:t>
            </a:fld>
            <a:endParaRPr lang="de-DE"/>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6.) Havárie (požár, únik CHLS atd.)</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t>Při vyhlášení požárního poplachu nebo při požáru musí pracovníci EF postupovat dle požární směrnice, opustit budovu a odejít na shromaždiště osob pro danou halu.</a:t>
            </a:r>
          </a:p>
          <a:p>
            <a:endParaRPr lang="cs-CZ" dirty="0"/>
          </a:p>
          <a:p>
            <a:r>
              <a:rPr lang="cs-CZ" dirty="0"/>
              <a:t>V případě havárie (únik nebezpečných látek apod.) musí EF neprodleně informovat koordinátora EF, který postupuje dle "Plánu vyrozumění pro RBCB v případě ekologické havárie".</a:t>
            </a:r>
          </a:p>
          <a:p>
            <a:endParaRPr lang="cs-CZ" dirty="0"/>
          </a:p>
          <a:p>
            <a:pPr marL="0" indent="0">
              <a:buNone/>
            </a:pPr>
            <a:endParaRPr lang="cs-CZ" dirty="0">
              <a:solidFill>
                <a:srgbClr val="000000"/>
              </a:solidFill>
            </a:endParaRPr>
          </a:p>
          <a:p>
            <a:pPr>
              <a:buNone/>
            </a:pPr>
            <a:endParaRPr lang="cs-CZ"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17</a:t>
            </a:fld>
            <a:endParaRPr lang="de-DE"/>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66700" y="86465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111000"/>
              </a:lnSpc>
              <a:spcBef>
                <a:spcPct val="0"/>
              </a:spcBef>
            </a:pPr>
            <a:r>
              <a:rPr lang="cs-CZ" altLang="cs-CZ" b="1" u="sng" dirty="0">
                <a:latin typeface="Bosch Office Sans" pitchFamily="2" charset="0"/>
              </a:rPr>
              <a:t>Hlášení požáru:</a:t>
            </a:r>
          </a:p>
          <a:p>
            <a:pPr>
              <a:lnSpc>
                <a:spcPct val="111000"/>
              </a:lnSpc>
              <a:spcBef>
                <a:spcPct val="0"/>
              </a:spcBef>
              <a:buFontTx/>
              <a:buNone/>
            </a:pPr>
            <a:r>
              <a:rPr lang="cs-CZ" altLang="cs-CZ" dirty="0">
                <a:latin typeface="Bosch Office Sans" pitchFamily="2" charset="0"/>
              </a:rPr>
              <a:t>	          </a:t>
            </a:r>
            <a:r>
              <a:rPr lang="cs-CZ" altLang="cs-CZ" sz="1600" dirty="0">
                <a:latin typeface="Bosch Office Sans" pitchFamily="2" charset="0"/>
              </a:rPr>
              <a:t>- 150 (HZS) nebo 112 (IZS) nebo promáčknutím tlačítkového hlásiče požáru</a:t>
            </a:r>
            <a:br>
              <a:rPr lang="cs-CZ" altLang="cs-CZ" sz="1600" dirty="0">
                <a:latin typeface="Bosch Office Sans" pitchFamily="2" charset="0"/>
              </a:rPr>
            </a:br>
            <a:r>
              <a:rPr lang="cs-CZ" altLang="cs-CZ" sz="1600" dirty="0">
                <a:latin typeface="Bosch Office Sans" pitchFamily="2" charset="0"/>
              </a:rPr>
              <a:t>	- kdo volá</a:t>
            </a:r>
            <a:br>
              <a:rPr lang="cs-CZ" altLang="cs-CZ" sz="1600" dirty="0">
                <a:latin typeface="Bosch Office Sans" pitchFamily="2" charset="0"/>
              </a:rPr>
            </a:br>
            <a:r>
              <a:rPr lang="cs-CZ" altLang="cs-CZ" sz="1600" dirty="0">
                <a:latin typeface="Bosch Office Sans" pitchFamily="2" charset="0"/>
              </a:rPr>
              <a:t>	- odkud volá (firma)</a:t>
            </a:r>
            <a:br>
              <a:rPr lang="cs-CZ" altLang="cs-CZ" sz="1600" dirty="0">
                <a:latin typeface="Bosch Office Sans" pitchFamily="2" charset="0"/>
              </a:rPr>
            </a:br>
            <a:r>
              <a:rPr lang="cs-CZ" altLang="cs-CZ" sz="1600" dirty="0">
                <a:latin typeface="Bosch Office Sans" pitchFamily="2" charset="0"/>
              </a:rPr>
              <a:t>	- kde hoří (hala, oddělení, linka …) </a:t>
            </a:r>
            <a:br>
              <a:rPr lang="cs-CZ" altLang="cs-CZ" sz="1600" dirty="0">
                <a:latin typeface="Bosch Office Sans" pitchFamily="2" charset="0"/>
              </a:rPr>
            </a:br>
            <a:r>
              <a:rPr lang="cs-CZ" altLang="cs-CZ" sz="1600" dirty="0">
                <a:latin typeface="Bosch Office Sans" pitchFamily="2" charset="0"/>
              </a:rPr>
              <a:t>	- co hoří</a:t>
            </a:r>
            <a:br>
              <a:rPr lang="cs-CZ" altLang="cs-CZ" sz="1600" dirty="0">
                <a:latin typeface="Bosch Office Sans" pitchFamily="2" charset="0"/>
              </a:rPr>
            </a:br>
            <a:r>
              <a:rPr lang="cs-CZ" altLang="cs-CZ" sz="1600" dirty="0">
                <a:latin typeface="Bosch Office Sans" pitchFamily="2" charset="0"/>
              </a:rPr>
              <a:t>	- zraněné osoby</a:t>
            </a:r>
            <a:br>
              <a:rPr lang="cs-CZ" altLang="cs-CZ" sz="1600" dirty="0">
                <a:latin typeface="Bosch Office Sans" pitchFamily="2" charset="0"/>
              </a:rPr>
            </a:br>
            <a:r>
              <a:rPr lang="cs-CZ" altLang="cs-CZ" sz="1600" dirty="0">
                <a:latin typeface="Bosch Office Sans" pitchFamily="2" charset="0"/>
              </a:rPr>
              <a:t>	- informovat příslušnou vrátnici o přesném místě požáru – kam se má poslat HZS, v případě možnosti</a:t>
            </a:r>
          </a:p>
          <a:p>
            <a:pPr>
              <a:lnSpc>
                <a:spcPct val="111000"/>
              </a:lnSpc>
              <a:spcBef>
                <a:spcPct val="0"/>
              </a:spcBef>
              <a:buFontTx/>
              <a:buNone/>
            </a:pPr>
            <a:r>
              <a:rPr lang="cs-CZ" altLang="cs-CZ" sz="1600" dirty="0">
                <a:latin typeface="Bosch Office Sans" pitchFamily="2" charset="0"/>
              </a:rPr>
              <a:t>	              přímo dojít na konkrétní vrátnici, vyčkat na HZS a nejkratší cestou dojet k požáru </a:t>
            </a:r>
          </a:p>
          <a:p>
            <a:pPr>
              <a:lnSpc>
                <a:spcPct val="111000"/>
              </a:lnSpc>
              <a:spcBef>
                <a:spcPct val="0"/>
              </a:spcBef>
              <a:buFontTx/>
              <a:buNone/>
            </a:pPr>
            <a:r>
              <a:rPr lang="cs-CZ" altLang="cs-CZ" sz="1600" dirty="0">
                <a:latin typeface="Bosch Office Sans" pitchFamily="2" charset="0"/>
              </a:rPr>
              <a:t>		                      - RBCB  - vrátnici RBCB „Sever“ – Nouzové situace tel. </a:t>
            </a:r>
            <a:r>
              <a:rPr lang="cs-CZ" altLang="cs-CZ" sz="1600" b="1" dirty="0">
                <a:latin typeface="Bosch Office Sans" pitchFamily="2" charset="0"/>
              </a:rPr>
              <a:t>703 824 444 </a:t>
            </a:r>
          </a:p>
          <a:p>
            <a:pPr>
              <a:lnSpc>
                <a:spcPct val="111000"/>
              </a:lnSpc>
              <a:spcBef>
                <a:spcPct val="0"/>
              </a:spcBef>
              <a:buFontTx/>
              <a:buNone/>
            </a:pPr>
            <a:r>
              <a:rPr lang="cs-CZ" altLang="cs-CZ" sz="1600" dirty="0">
                <a:latin typeface="Bosch Office Sans" pitchFamily="2" charset="0"/>
              </a:rPr>
              <a:t>		                      - </a:t>
            </a:r>
            <a:r>
              <a:rPr lang="cs-CZ" altLang="cs-CZ" sz="1600" dirty="0" err="1">
                <a:latin typeface="Bosch Office Sans" pitchFamily="2" charset="0"/>
              </a:rPr>
              <a:t>Werk</a:t>
            </a:r>
            <a:r>
              <a:rPr lang="cs-CZ" altLang="cs-CZ" sz="1600" dirty="0">
                <a:latin typeface="Bosch Office Sans" pitchFamily="2" charset="0"/>
              </a:rPr>
              <a:t> 2 - vrátnici fa. </a:t>
            </a:r>
            <a:r>
              <a:rPr lang="cs-CZ" altLang="cs-CZ" sz="1600" dirty="0" err="1">
                <a:latin typeface="Bosch Office Sans" pitchFamily="2" charset="0"/>
              </a:rPr>
              <a:t>Aspera</a:t>
            </a:r>
            <a:r>
              <a:rPr lang="cs-CZ" altLang="cs-CZ" sz="1600" dirty="0">
                <a:latin typeface="Bosch Office Sans" pitchFamily="2" charset="0"/>
              </a:rPr>
              <a:t> tel. </a:t>
            </a:r>
            <a:r>
              <a:rPr lang="cs-CZ" altLang="cs-CZ" sz="1600" b="1" dirty="0">
                <a:latin typeface="Bosch Office Sans" pitchFamily="2" charset="0"/>
              </a:rPr>
              <a:t>777 442 403</a:t>
            </a:r>
          </a:p>
          <a:p>
            <a:pPr>
              <a:lnSpc>
                <a:spcPct val="111000"/>
              </a:lnSpc>
              <a:spcBef>
                <a:spcPct val="0"/>
              </a:spcBef>
              <a:buFontTx/>
              <a:buNone/>
            </a:pPr>
            <a:r>
              <a:rPr lang="cs-CZ" altLang="cs-CZ" sz="1600" dirty="0">
                <a:latin typeface="Bosch Office Sans" pitchFamily="2" charset="0"/>
              </a:rPr>
              <a:t>		                      - Dubičné - vrátnici fa. Dubičné tel. </a:t>
            </a:r>
            <a:r>
              <a:rPr lang="cs-CZ" altLang="cs-CZ" sz="1600" b="1" noProof="1">
                <a:latin typeface="Bosch Office Sans" pitchFamily="2" charset="0"/>
              </a:rPr>
              <a:t>606 796 251 </a:t>
            </a:r>
            <a:r>
              <a:rPr lang="cs-CZ" altLang="cs-CZ" sz="1600" dirty="0">
                <a:latin typeface="Bosch Office Sans" pitchFamily="2" charset="0"/>
              </a:rPr>
              <a:t>	</a:t>
            </a:r>
          </a:p>
          <a:p>
            <a:pPr>
              <a:lnSpc>
                <a:spcPct val="111000"/>
              </a:lnSpc>
              <a:spcBef>
                <a:spcPct val="0"/>
              </a:spcBef>
              <a:buNone/>
            </a:pPr>
            <a:r>
              <a:rPr lang="cs-CZ" altLang="cs-CZ" sz="1600" dirty="0">
                <a:latin typeface="Bosch Office Sans" pitchFamily="2" charset="0"/>
              </a:rPr>
              <a:t>		</a:t>
            </a:r>
          </a:p>
          <a:p>
            <a:pPr>
              <a:lnSpc>
                <a:spcPct val="111000"/>
              </a:lnSpc>
              <a:spcBef>
                <a:spcPct val="0"/>
              </a:spcBef>
              <a:buNone/>
            </a:pPr>
            <a:r>
              <a:rPr lang="cs-CZ" altLang="cs-CZ" sz="1600" dirty="0">
                <a:latin typeface="Bosch Office Sans" pitchFamily="2" charset="0"/>
              </a:rPr>
              <a:t>	            - po příjezdu hasičů na místo informovat velitele zásahu</a:t>
            </a:r>
            <a:endParaRPr lang="de-DE" sz="1600" dirty="0">
              <a:solidFill>
                <a:srgbClr val="000000"/>
              </a:solidFill>
              <a:latin typeface="Bosch Office Sans" pitchFamily="2" charset="0"/>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18</a:t>
            </a:fld>
            <a:endParaRPr lang="de-DE"/>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7.) Alkohol a jiné omamné látky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Alkoholické nápoje a jiné omamné látky (např. drogy) nesmějí být vnášeny do RBCB. Požívání alkoholických nápojů a jiných omamných látek (např. drogy) v RBCB je přísně zakázáno.</a:t>
            </a:r>
          </a:p>
          <a:p>
            <a:endParaRPr lang="cs-CZ" dirty="0">
              <a:solidFill>
                <a:srgbClr val="000000"/>
              </a:solidFill>
            </a:endParaRPr>
          </a:p>
          <a:p>
            <a:r>
              <a:rPr lang="cs-CZ" dirty="0"/>
              <a:t>Koordinátor EF je oprávněn požadovat po zmocněnci EF nebo jím pověřené osoby provedení kontroly na alkohol a omamné látky. Pracovníci EF jsou povinni podrobit se namátkové kontrole na zjištění alkoholu nebo přítomnosti omamných látek. O této zkoušce je proveden zápis a v případě pozitivního testu je pracovník EF vykázán z areálu RBCB.</a:t>
            </a:r>
          </a:p>
          <a:p>
            <a:pPr>
              <a:buFont typeface="Wingdings 3" panose="05040102010807070707" pitchFamily="18" charset="2"/>
              <a:buChar char=""/>
            </a:pPr>
            <a:endParaRPr lang="cs-CZ" dirty="0">
              <a:solidFill>
                <a:srgbClr val="000000"/>
              </a:solidFill>
            </a:endParaRPr>
          </a:p>
          <a:p>
            <a:r>
              <a:rPr lang="cs-CZ" b="1" dirty="0">
                <a:solidFill>
                  <a:srgbClr val="000000"/>
                </a:solidFill>
                <a:latin typeface="Arial"/>
              </a:rPr>
              <a:t>Uložení detekčních trubiček:</a:t>
            </a:r>
            <a:r>
              <a:rPr lang="cs-CZ" dirty="0">
                <a:solidFill>
                  <a:srgbClr val="000000"/>
                </a:solidFill>
                <a:latin typeface="Arial"/>
              </a:rPr>
              <a:t>	- vrátnice sever (24 hodin denně)</a:t>
            </a:r>
            <a:br>
              <a:rPr lang="cs-CZ" dirty="0">
                <a:solidFill>
                  <a:srgbClr val="000000"/>
                </a:solidFill>
                <a:latin typeface="Arial"/>
              </a:rPr>
            </a:br>
            <a:r>
              <a:rPr lang="cs-CZ" dirty="0">
                <a:solidFill>
                  <a:srgbClr val="000000"/>
                </a:solidFill>
                <a:latin typeface="Arial"/>
              </a:rPr>
              <a:t>				- bezpečnostní technik RBCB</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19</a:t>
            </a:fld>
            <a:endParaRPr lang="de-DE"/>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Obsah</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marL="0" indent="0">
              <a:buNone/>
            </a:pPr>
            <a:r>
              <a:rPr lang="cs-CZ" dirty="0">
                <a:solidFill>
                  <a:srgbClr val="000000"/>
                </a:solidFill>
              </a:rPr>
              <a:t>1.) Legislativa			13.) Žebříky, schůdky, štafle</a:t>
            </a:r>
          </a:p>
          <a:p>
            <a:pPr marL="0" indent="0">
              <a:buNone/>
            </a:pPr>
            <a:r>
              <a:rPr lang="cs-CZ" dirty="0">
                <a:solidFill>
                  <a:srgbClr val="000000"/>
                </a:solidFill>
              </a:rPr>
              <a:t>2.) Směrnice pro externí firmy	14.) </a:t>
            </a:r>
            <a:r>
              <a:rPr lang="cs-CZ" dirty="0"/>
              <a:t>Použití jeřábů a jiných zdvihacích zařízení (ZZ) </a:t>
            </a:r>
          </a:p>
          <a:p>
            <a:pPr marL="0" indent="0">
              <a:buNone/>
            </a:pPr>
            <a:r>
              <a:rPr lang="cs-CZ" dirty="0">
                <a:solidFill>
                  <a:srgbClr val="000000"/>
                </a:solidFill>
              </a:rPr>
              <a:t>3.) Všeobecné požadavky		15.) Zdvihací zařízení - plošiny</a:t>
            </a:r>
          </a:p>
          <a:p>
            <a:pPr marL="0" indent="0">
              <a:buNone/>
            </a:pPr>
            <a:r>
              <a:rPr lang="cs-CZ" dirty="0">
                <a:solidFill>
                  <a:srgbClr val="000000"/>
                </a:solidFill>
              </a:rPr>
              <a:t>4.) Chemické látky		16.) Manipulace s objemnými břemeny</a:t>
            </a:r>
          </a:p>
          <a:p>
            <a:pPr marL="0" indent="0">
              <a:buNone/>
            </a:pPr>
            <a:r>
              <a:rPr lang="cs-CZ" dirty="0">
                <a:solidFill>
                  <a:srgbClr val="000000"/>
                </a:solidFill>
              </a:rPr>
              <a:t>5.) Odpady			17.) Nabíjecí pracoviště</a:t>
            </a:r>
          </a:p>
          <a:p>
            <a:pPr marL="0" indent="0">
              <a:buNone/>
            </a:pPr>
            <a:r>
              <a:rPr lang="cs-CZ" dirty="0">
                <a:solidFill>
                  <a:srgbClr val="000000"/>
                </a:solidFill>
              </a:rPr>
              <a:t>6.) Havárie                                        18.) </a:t>
            </a:r>
            <a:r>
              <a:rPr lang="cs-CZ" sz="1800" dirty="0"/>
              <a:t>Práce na elektrickém zařízení </a:t>
            </a:r>
          </a:p>
          <a:p>
            <a:pPr marL="0" indent="0">
              <a:buNone/>
            </a:pPr>
            <a:r>
              <a:rPr lang="cs-CZ" dirty="0">
                <a:solidFill>
                  <a:srgbClr val="000000"/>
                </a:solidFill>
              </a:rPr>
              <a:t>7.) Alkohol			19.) </a:t>
            </a:r>
            <a:r>
              <a:rPr lang="cs-CZ" sz="1800" dirty="0"/>
              <a:t>Prostory s nebezpečím výbuchu - EX</a:t>
            </a:r>
            <a:endParaRPr lang="cs-CZ" dirty="0">
              <a:solidFill>
                <a:srgbClr val="000000"/>
              </a:solidFill>
            </a:endParaRPr>
          </a:p>
          <a:p>
            <a:pPr marL="0" indent="0">
              <a:buNone/>
            </a:pPr>
            <a:r>
              <a:rPr lang="cs-CZ" dirty="0">
                <a:solidFill>
                  <a:srgbClr val="000000"/>
                </a:solidFill>
              </a:rPr>
              <a:t>8.) Osobní ochranné prostředky</a:t>
            </a:r>
          </a:p>
          <a:p>
            <a:pPr marL="0" indent="0">
              <a:buNone/>
            </a:pPr>
            <a:r>
              <a:rPr lang="cs-CZ" dirty="0">
                <a:solidFill>
                  <a:srgbClr val="000000"/>
                </a:solidFill>
              </a:rPr>
              <a:t>9.) Pracovní úrazy</a:t>
            </a:r>
          </a:p>
          <a:p>
            <a:pPr marL="0" indent="0">
              <a:buNone/>
            </a:pPr>
            <a:r>
              <a:rPr lang="cs-CZ" dirty="0">
                <a:solidFill>
                  <a:srgbClr val="000000"/>
                </a:solidFill>
              </a:rPr>
              <a:t>10.) Lékárničky</a:t>
            </a:r>
          </a:p>
          <a:p>
            <a:pPr marL="0" indent="0">
              <a:buNone/>
            </a:pPr>
            <a:r>
              <a:rPr lang="cs-CZ" dirty="0">
                <a:solidFill>
                  <a:srgbClr val="000000"/>
                </a:solidFill>
              </a:rPr>
              <a:t>11.) Dopravní řád</a:t>
            </a:r>
          </a:p>
          <a:p>
            <a:pPr marL="0" indent="0">
              <a:buNone/>
            </a:pPr>
            <a:r>
              <a:rPr lang="cs-CZ" dirty="0">
                <a:solidFill>
                  <a:srgbClr val="000000"/>
                </a:solidFill>
              </a:rPr>
              <a:t>12.) Práce ve výškách</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a:t>
            </a:fld>
            <a:endParaRPr lang="de-DE" dirty="0"/>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8.) Osobní ochranné pracovní prostředky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Osoby, které se pohybují ve výrobních nebo jim blízkých oblastech (např. laboratoře, servisní dílny, sklady apod.) musí používat předepsanou pracovní obuv s min. kategorií O1 dle ČSN EN ISO 20347 ed.2 (plná pata, plná špička a antistatické vlastnosti). </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20</a:t>
            </a:fld>
            <a:endParaRPr lang="de-DE"/>
          </a:p>
        </p:txBody>
      </p:sp>
      <p:pic>
        <p:nvPicPr>
          <p:cNvPr id="4" name="Picture 1">
            <a:extLst>
              <a:ext uri="{FF2B5EF4-FFF2-40B4-BE49-F238E27FC236}">
                <a16:creationId xmlns:a16="http://schemas.microsoft.com/office/drawing/2014/main" id="{31796361-52FC-5653-91E1-A0A1BB599C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140" y="2418555"/>
            <a:ext cx="2677297" cy="220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9.) Pracovní úrazy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Zaměstnanec EF musí svůj pracovní úraz (PÚ), nebo PÚ osoby jehož byl svědkem, nahlásit svému zaměstnavateli a oddělení RBCB/HSE (např. prostřednictvím koordinátora EF), pokud se stal v areálu RBCB.</a:t>
            </a:r>
          </a:p>
          <a:p>
            <a:pPr marL="0" indent="0">
              <a:buNone/>
            </a:pPr>
            <a:r>
              <a:rPr lang="cs-CZ" dirty="0">
                <a:solidFill>
                  <a:srgbClr val="000000"/>
                </a:solidFill>
              </a:rPr>
              <a:t> </a:t>
            </a:r>
          </a:p>
          <a:p>
            <a:r>
              <a:rPr lang="cs-CZ" dirty="0">
                <a:solidFill>
                  <a:srgbClr val="000000"/>
                </a:solidFill>
              </a:rPr>
              <a:t>Dále si pracovní úraz řeší externí firma sama viz §105 ZP. </a:t>
            </a:r>
          </a:p>
          <a:p>
            <a:pPr>
              <a:buFont typeface="Wingdings 3" panose="05040102010807070707" pitchFamily="18" charset="2"/>
              <a:buChar char=""/>
            </a:pPr>
            <a:endParaRPr lang="cs-CZ" dirty="0">
              <a:solidFill>
                <a:srgbClr val="000000"/>
              </a:solidFill>
            </a:endParaRPr>
          </a:p>
          <a:p>
            <a:r>
              <a:rPr lang="cs-CZ" dirty="0">
                <a:solidFill>
                  <a:srgbClr val="000000"/>
                </a:solidFill>
              </a:rPr>
              <a:t>RBCB pomáhá při vyšetřování tohoto úrazu - kontaktní osoba: </a:t>
            </a:r>
          </a:p>
          <a:p>
            <a:pPr marL="0" indent="0">
              <a:buNone/>
            </a:pPr>
            <a:r>
              <a:rPr lang="cs-CZ" dirty="0">
                <a:solidFill>
                  <a:srgbClr val="000000"/>
                </a:solidFill>
              </a:rPr>
              <a:t>			Soukup Petr RBCB/HSE</a:t>
            </a:r>
          </a:p>
          <a:p>
            <a:pPr marL="0" indent="0">
              <a:buNone/>
            </a:pPr>
            <a:endParaRPr lang="cs-CZ" dirty="0">
              <a:solidFill>
                <a:srgbClr val="000000"/>
              </a:solidFill>
            </a:endParaRPr>
          </a:p>
          <a:p>
            <a:r>
              <a:rPr lang="cs-CZ" b="1" dirty="0">
                <a:solidFill>
                  <a:srgbClr val="000000"/>
                </a:solidFill>
              </a:rPr>
              <a:t>POZOR důležité! Neměnit stav na místě úrazu! </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21</a:t>
            </a:fld>
            <a:endParaRPr lang="de-DE"/>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10.) Lékárničky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Pokud má EF stálé pracoviště v RBCB, musí být toto pracoviště vybaveno lékárničkou.</a:t>
            </a:r>
          </a:p>
          <a:p>
            <a:endParaRPr lang="cs-CZ" dirty="0">
              <a:solidFill>
                <a:srgbClr val="000000"/>
              </a:solidFill>
            </a:endParaRPr>
          </a:p>
          <a:p>
            <a:r>
              <a:rPr lang="cs-CZ" dirty="0">
                <a:solidFill>
                  <a:srgbClr val="000000"/>
                </a:solidFill>
              </a:rPr>
              <a:t>Vybavení lékárničky si stanovuje EF sama dle vyhodnocení rizik.</a:t>
            </a:r>
          </a:p>
          <a:p>
            <a:pPr marL="0" indent="0">
              <a:buNone/>
            </a:pPr>
            <a:r>
              <a:rPr lang="cs-CZ" dirty="0">
                <a:solidFill>
                  <a:srgbClr val="000000"/>
                </a:solidFill>
              </a:rPr>
              <a:t> </a:t>
            </a:r>
          </a:p>
          <a:p>
            <a:r>
              <a:rPr lang="cs-CZ" dirty="0">
                <a:solidFill>
                  <a:srgbClr val="000000"/>
                </a:solidFill>
              </a:rPr>
              <a:t>Lékárnička nesmí obsahovat materiál s prošlou expirační dobou, obvazový materiál musí být sterilní. </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22</a:t>
            </a:fld>
            <a:endParaRPr lang="de-DE"/>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11.) Doprava v RBCB</a:t>
            </a:r>
            <a:endParaRPr lang="de-DE" sz="2800" dirty="0"/>
          </a:p>
        </p:txBody>
      </p:sp>
      <p:sp>
        <p:nvSpPr>
          <p:cNvPr id="10" name="Zástupný symbol pro obsah 9"/>
          <p:cNvSpPr>
            <a:spLocks noGrp="1"/>
          </p:cNvSpPr>
          <p:nvPr>
            <p:ph idx="1"/>
            <p:custDataLst>
              <p:tags r:id="rId5"/>
            </p:custDataLst>
          </p:nvPr>
        </p:nvSpPr>
        <p:spPr>
          <a:xfrm>
            <a:off x="259200" y="1166931"/>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sz="1600" dirty="0">
                <a:solidFill>
                  <a:srgbClr val="000000"/>
                </a:solidFill>
                <a:latin typeface="Arial"/>
              </a:rPr>
              <a:t>Bezpodmínečně dodržovat Dopravně provozní řád RBCB - dodržují se pravidla jako v silničním provozu a všichni účastníci silničního provozu v RBCB jsou povinni respektovat tyto pravidla, bezpečnostní a dopravní značky, semafor (vysvětlení funkce semaforu podá koordinátor EF), signály, tabulky a chovat se ukázněně.</a:t>
            </a:r>
          </a:p>
          <a:p>
            <a:r>
              <a:rPr lang="cs-CZ" sz="1600" dirty="0">
                <a:solidFill>
                  <a:srgbClr val="000000"/>
                </a:solidFill>
                <a:latin typeface="Arial"/>
              </a:rPr>
              <a:t>Všechny dopravní prostředky (jízdní kola, vysokozdvižné a tažné vozíky, lafety, osobní a nákladní auta atd.) musejí odpovídat technickým požadavkům dle legislativy ČR.</a:t>
            </a:r>
          </a:p>
          <a:p>
            <a:r>
              <a:rPr lang="cs-CZ" sz="1600" dirty="0">
                <a:solidFill>
                  <a:srgbClr val="000000"/>
                </a:solidFill>
                <a:latin typeface="Arial"/>
              </a:rPr>
              <a:t>Pokud je prováděna práce a komunikacích (vně i uvnitř) vyhodnoťte rizika plynoucí mj. z okolní dopravy, uvědomte dotčená oddělení, ohraničte prostor, stanovte osobu organizující dopravu, noste výstražní vesty.</a:t>
            </a:r>
          </a:p>
          <a:p>
            <a:r>
              <a:rPr lang="cs-CZ" sz="1600" b="1" dirty="0">
                <a:solidFill>
                  <a:srgbClr val="000000"/>
                </a:solidFill>
                <a:latin typeface="Arial"/>
              </a:rPr>
              <a:t>Chůze:</a:t>
            </a:r>
          </a:p>
          <a:p>
            <a:pPr lvl="1">
              <a:buFont typeface="Wingdings 3" panose="05040102010807070707" pitchFamily="18" charset="2"/>
              <a:buChar char=""/>
            </a:pPr>
            <a:r>
              <a:rPr lang="cs-CZ" dirty="0">
                <a:solidFill>
                  <a:srgbClr val="000000"/>
                </a:solidFill>
                <a:latin typeface="Arial"/>
              </a:rPr>
              <a:t>Používat vždy cesty pro pěší (chodníky, přechody pro chodce a vyznačené trasy v halách).</a:t>
            </a:r>
          </a:p>
          <a:p>
            <a:pPr marL="251982" lvl="1" indent="-251982">
              <a:lnSpc>
                <a:spcPct val="107000"/>
              </a:lnSpc>
            </a:pPr>
            <a:r>
              <a:rPr lang="cs-CZ" b="1" dirty="0">
                <a:solidFill>
                  <a:srgbClr val="000000"/>
                </a:solidFill>
                <a:latin typeface="Arial"/>
              </a:rPr>
              <a:t>Jízda:</a:t>
            </a:r>
          </a:p>
          <a:p>
            <a:pPr lvl="1">
              <a:buFont typeface="Wingdings 3" panose="05040102010807070707" pitchFamily="18" charset="2"/>
              <a:buChar char=""/>
            </a:pPr>
            <a:r>
              <a:rPr lang="cs-CZ" dirty="0">
                <a:solidFill>
                  <a:srgbClr val="000000"/>
                </a:solidFill>
                <a:latin typeface="Arial"/>
              </a:rPr>
              <a:t>Dodržovat předepsanou rychlost (25 km/hod. venku, uvnitř hal 5 km/hod.).</a:t>
            </a:r>
          </a:p>
          <a:p>
            <a:pPr lvl="1">
              <a:buFont typeface="Wingdings 3" panose="05040102010807070707" pitchFamily="18" charset="2"/>
              <a:buChar char=""/>
            </a:pPr>
            <a:r>
              <a:rPr lang="cs-CZ" dirty="0">
                <a:solidFill>
                  <a:srgbClr val="000000"/>
                </a:solidFill>
                <a:latin typeface="Arial"/>
              </a:rPr>
              <a:t>Dodržovat zákaz parkování mimo vyhrazená místa (informace na vrátnici RBCB).</a:t>
            </a:r>
          </a:p>
          <a:p>
            <a:pPr lvl="1">
              <a:buFont typeface="Wingdings 3" panose="05040102010807070707" pitchFamily="18" charset="2"/>
              <a:buChar char=""/>
            </a:pPr>
            <a:r>
              <a:rPr lang="cs-CZ" dirty="0">
                <a:solidFill>
                  <a:srgbClr val="000000"/>
                </a:solidFill>
                <a:latin typeface="Arial"/>
              </a:rPr>
              <a:t>Dodržovat zákaz zastavení v celém areálu RBCB s výjimkou naložení/vyložení zboží a to na nezbytně nutnou dobu. Ani v tomto případě však vozidla nesmějí překážet v provozu ostatním vozidlům ani chodcům.</a:t>
            </a:r>
          </a:p>
          <a:p>
            <a:pPr lvl="1">
              <a:buFont typeface="Wingdings 3" panose="05040102010807070707" pitchFamily="18" charset="2"/>
              <a:buChar char=""/>
            </a:pPr>
            <a:r>
              <a:rPr lang="cs-CZ" dirty="0">
                <a:solidFill>
                  <a:srgbClr val="000000"/>
                </a:solidFill>
                <a:latin typeface="Arial"/>
              </a:rPr>
              <a:t>Dodržovat  zákaz jízdy všech dopravních prostředků po plných zelených pruzích v halách.</a:t>
            </a:r>
            <a:br>
              <a:rPr lang="cs-CZ" dirty="0">
                <a:solidFill>
                  <a:srgbClr val="000000"/>
                </a:solidFill>
                <a:latin typeface="Arial"/>
              </a:rPr>
            </a:br>
            <a:endParaRPr lang="de-DE" dirty="0">
              <a:solidFill>
                <a:srgbClr val="000000"/>
              </a:solidFill>
              <a:latin typeface="Aria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23</a:t>
            </a:fld>
            <a:endParaRPr lang="de-DE"/>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66700" y="105425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b="1" dirty="0">
                <a:solidFill>
                  <a:srgbClr val="000000"/>
                </a:solidFill>
                <a:latin typeface="Arial"/>
              </a:rPr>
              <a:t>Pozor:</a:t>
            </a:r>
          </a:p>
          <a:p>
            <a:pPr lvl="1">
              <a:buFont typeface="Wingdings 3" panose="05040102010807070707" pitchFamily="18" charset="2"/>
              <a:buChar char=""/>
            </a:pPr>
            <a:r>
              <a:rPr lang="cs-CZ" dirty="0">
                <a:solidFill>
                  <a:srgbClr val="000000"/>
                </a:solidFill>
                <a:latin typeface="Arial"/>
              </a:rPr>
              <a:t>Komunikace v RBCB jsou ve většině případů jednosměrné, toto ale neplatí pro vysokozdvižné, tažné vozíky.</a:t>
            </a:r>
          </a:p>
          <a:p>
            <a:pPr lvl="1">
              <a:buFont typeface="Wingdings 3" panose="05040102010807070707" pitchFamily="18" charset="2"/>
              <a:buChar char=""/>
            </a:pPr>
            <a:r>
              <a:rPr lang="cs-CZ" dirty="0">
                <a:solidFill>
                  <a:srgbClr val="000000"/>
                </a:solidFill>
                <a:latin typeface="Arial"/>
              </a:rPr>
              <a:t>Na přechodu pro chodce a na chodníku mají přednost chodci, v halách mají ale absolutní přednost vysokozdvižné a tažné vozíky.</a:t>
            </a:r>
          </a:p>
          <a:p>
            <a:pPr lvl="1">
              <a:buFont typeface="Wingdings 3" panose="05040102010807070707" pitchFamily="18" charset="2"/>
              <a:buChar char=""/>
            </a:pPr>
            <a:r>
              <a:rPr lang="cs-CZ" dirty="0">
                <a:solidFill>
                  <a:srgbClr val="000000"/>
                </a:solidFill>
                <a:latin typeface="Arial"/>
              </a:rPr>
              <a:t>Vozidla EF je nutno viditelně označit předepsaným způsobem - povolení k vjezdu (parkovací karta) umístit viditelně na palubní desce vozidla.</a:t>
            </a:r>
          </a:p>
          <a:p>
            <a:pPr lvl="1">
              <a:buFont typeface="Wingdings 3" panose="05040102010807070707" pitchFamily="18" charset="2"/>
              <a:buChar char=""/>
            </a:pPr>
            <a:r>
              <a:rPr lang="cs-CZ" dirty="0">
                <a:solidFill>
                  <a:srgbClr val="000000"/>
                </a:solidFill>
                <a:latin typeface="Arial"/>
              </a:rPr>
              <a:t>Na speciální vozidla (hasiči, záchranná služba a policie) se nevztahuje DPŘ RBCB.</a:t>
            </a:r>
          </a:p>
          <a:p>
            <a:pPr lvl="1">
              <a:buFont typeface="Wingdings 3" panose="05040102010807070707" pitchFamily="18" charset="2"/>
              <a:buChar char=""/>
            </a:pPr>
            <a:r>
              <a:rPr lang="cs-CZ" dirty="0">
                <a:solidFill>
                  <a:srgbClr val="000000"/>
                </a:solidFill>
              </a:rPr>
              <a:t>Řidiči dopravních prostředků musí být odborně způsobilí pro obsluhu těchto prostředků, nesmí kouřit, telefonovat za jízdy a musí zajistit dopravní prostředek proti zneužití neoprávněnou osobou / proti samovolnému pohybu.</a:t>
            </a:r>
          </a:p>
          <a:p>
            <a:pPr lvl="1">
              <a:buFont typeface="Wingdings 3" panose="05040102010807070707" pitchFamily="18" charset="2"/>
              <a:buChar char=""/>
            </a:pPr>
            <a:r>
              <a:rPr lang="cs-CZ" dirty="0">
                <a:solidFill>
                  <a:srgbClr val="000000"/>
                </a:solidFill>
                <a:latin typeface="Arial"/>
              </a:rPr>
              <a:t>Vysokozdvižné, tažné vozíky a plošiny </a:t>
            </a:r>
            <a:r>
              <a:rPr lang="cs-CZ" dirty="0">
                <a:solidFill>
                  <a:srgbClr val="000000"/>
                </a:solidFill>
              </a:rPr>
              <a:t>externí firmy, apod. musí být označeny názvem firmy.</a:t>
            </a:r>
          </a:p>
          <a:p>
            <a:pPr lvl="1">
              <a:buFont typeface="Wingdings 3" panose="05040102010807070707" pitchFamily="18" charset="2"/>
              <a:buChar char=""/>
            </a:pPr>
            <a:endParaRPr lang="cs-CZ" dirty="0">
              <a:solidFill>
                <a:srgbClr val="000000"/>
              </a:solidFill>
              <a:latin typeface="Arial"/>
            </a:endParaRPr>
          </a:p>
          <a:p>
            <a:pPr>
              <a:buFont typeface="Wingdings 3" panose="05040102010807070707" pitchFamily="18" charset="2"/>
              <a:buChar char=""/>
            </a:pPr>
            <a:endParaRPr lang="de-DE" dirty="0">
              <a:solidFill>
                <a:srgbClr val="000000"/>
              </a:solidFill>
            </a:endParaRPr>
          </a:p>
          <a:p>
            <a:endParaRPr lang="de-DE"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24</a:t>
            </a:fld>
            <a:endParaRPr lang="de-DE"/>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12.) Práce ve výškách </a:t>
            </a:r>
            <a:endParaRPr lang="de-DE" sz="2800" dirty="0"/>
          </a:p>
        </p:txBody>
      </p:sp>
      <p:sp>
        <p:nvSpPr>
          <p:cNvPr id="10" name="Zástupný symbol pro obsah 9"/>
          <p:cNvSpPr>
            <a:spLocks noGrp="1"/>
          </p:cNvSpPr>
          <p:nvPr>
            <p:ph idx="1"/>
            <p:custDataLst>
              <p:tags r:id="rId5"/>
            </p:custDataLst>
          </p:nvPr>
        </p:nvSpPr>
        <p:spPr>
          <a:xfrm>
            <a:off x="259079" y="1234440"/>
            <a:ext cx="10452100" cy="422910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sz="1600" dirty="0">
                <a:solidFill>
                  <a:srgbClr val="000000"/>
                </a:solidFill>
              </a:rPr>
              <a:t>Práce ve výškách / nad volnou hloubkou je práce nad / pod 1,5 m (měřeno od úrovně podlahy / okolního terénu po úroveň chodidel).</a:t>
            </a:r>
          </a:p>
          <a:p>
            <a:r>
              <a:rPr lang="cs-CZ" sz="1600" dirty="0">
                <a:solidFill>
                  <a:srgbClr val="000000"/>
                </a:solidFill>
              </a:rPr>
              <a:t>Dodržujte platnou legislativu mj. nařízení vlády č. 362/2005 Sb. a místní předpisy</a:t>
            </a:r>
            <a:endParaRPr lang="cs-CZ" sz="1600" dirty="0"/>
          </a:p>
          <a:p>
            <a:r>
              <a:rPr lang="cs-CZ" sz="1600" dirty="0">
                <a:solidFill>
                  <a:srgbClr val="000000"/>
                </a:solidFill>
              </a:rPr>
              <a:t>Pro tyto práce musí být vždy stanovena opatření k zabránění pádu pracovníků, materiálu, nářadí, vhodná OOPP dle platné legislativy /návodu od výrobce/ vyhodnocení rizik (např. ochranná přilba s nasazeným podbradním páskem), apod., aby nedošlo ke zranění osob nebo poškození majetku RBCB. Je zakázáno provádět práce nad jinými pracovníky nebo komunikacemi.  Příklady opatření - (např. přerušení provozu na linkách/komunikacích, ohraničení nebezpečného prostoru- vyloučení osob i dopravy, zakrytí strojů atd.) stanoví koordinátor EF společně se zmocněncem EF a koordinátorem dotčeného provozu.</a:t>
            </a:r>
          </a:p>
          <a:p>
            <a:r>
              <a:rPr lang="cs-CZ" sz="1600" dirty="0">
                <a:solidFill>
                  <a:srgbClr val="000000"/>
                </a:solidFill>
              </a:rPr>
              <a:t>Na plochých střechách (1,5 m od volného okraje - vyznačeno záchytným systémem nebo jiným značením), u otevřených/nezajištěných otvorů musí být pracovník jištěn proti pádu (užij záchytný systém, apod). Uvědomte vždy oddělení FCM.</a:t>
            </a:r>
          </a:p>
          <a:p>
            <a:endParaRPr lang="cs-CZ"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25</a:t>
            </a:fld>
            <a:endParaRPr lang="de-DE"/>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2"/>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3"/>
            </p:custDataLst>
          </p:nvPr>
        </p:nvSpPr>
        <p:spPr>
          <a:xfrm>
            <a:off x="259079" y="1104900"/>
            <a:ext cx="10452100" cy="43586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sz="1600" dirty="0">
                <a:solidFill>
                  <a:srgbClr val="000000"/>
                </a:solidFill>
              </a:rPr>
              <a:t>Při práci ve výškách na ochozech, </a:t>
            </a:r>
            <a:r>
              <a:rPr lang="cs-CZ" sz="1600" dirty="0" err="1">
                <a:solidFill>
                  <a:srgbClr val="000000"/>
                </a:solidFill>
              </a:rPr>
              <a:t>vestavcích</a:t>
            </a:r>
            <a:r>
              <a:rPr lang="cs-CZ" sz="1600" dirty="0">
                <a:solidFill>
                  <a:srgbClr val="000000"/>
                </a:solidFill>
              </a:rPr>
              <a:t>, apod., kdy hrozí pád z výšky/do hloubky z ochozu - použijte např. lehké pojízdné lešení opatřené zábradlím popř. jinou ochranu proti pádu.</a:t>
            </a:r>
          </a:p>
          <a:p>
            <a:r>
              <a:rPr lang="cs-CZ" sz="1600" dirty="0">
                <a:solidFill>
                  <a:srgbClr val="000000"/>
                </a:solidFill>
              </a:rPr>
              <a:t>Lešení, lávky, plošiny smí být použity pouze takové, které svými kovovými částmi nepřicházejí do styku s podlahou, fasádou nebo jinými částmi objektů.</a:t>
            </a:r>
          </a:p>
          <a:p>
            <a:r>
              <a:rPr lang="cs-CZ" sz="1600" dirty="0">
                <a:solidFill>
                  <a:srgbClr val="000000"/>
                </a:solidFill>
              </a:rPr>
              <a:t>Pojízdné prostředky musí mít zásadně gumové nebo plastové obruče.</a:t>
            </a:r>
          </a:p>
          <a:p>
            <a:r>
              <a:rPr lang="cs-CZ" sz="1600" dirty="0">
                <a:solidFill>
                  <a:srgbClr val="000000"/>
                </a:solidFill>
              </a:rPr>
              <a:t>Při instalaci prostředků nesmí být využívána konstrukce zavěšení rozvodů a je jakkoli nepřístupné využívat konstrukce, popřípadě potrubní rozvody, ramena jeřábů atd. k vlastnímu pohybu pracovníků.</a:t>
            </a:r>
          </a:p>
          <a:p>
            <a:endParaRPr lang="cs-CZ"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26</a:t>
            </a:fld>
            <a:endParaRPr lang="de-DE"/>
          </a:p>
        </p:txBody>
      </p:sp>
    </p:spTree>
    <p:custDataLst>
      <p:tags r:id="rId1"/>
    </p:custDataLst>
    <p:extLst>
      <p:ext uri="{BB962C8B-B14F-4D97-AF65-F5344CB8AC3E}">
        <p14:creationId xmlns:p14="http://schemas.microsoft.com/office/powerpoint/2010/main" val="2267067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13.) Žebříky, schůdky, štafle</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Všechny žebříky i schůdky musí být označeny tak, aby bylo jednoznačně identifikovatelné, které firmě patří.</a:t>
            </a:r>
          </a:p>
          <a:p>
            <a:r>
              <a:rPr lang="cs-CZ" dirty="0"/>
              <a:t>Při práci na žebříku musí být zaměstnanec v případech, kdy stojí chodidly ve výšce větší než 5 m, zajištěn proti pádu osobními ochrannými pracovními prostředky.</a:t>
            </a:r>
            <a:r>
              <a:rPr lang="cs-CZ" dirty="0">
                <a:solidFill>
                  <a:srgbClr val="000000"/>
                </a:solidFill>
              </a:rPr>
              <a:t> Stejně tak pokud je pod ním hloubka větší než 5 metrů (např. práce na ochozu). Musí používat odpovídající OOPP (</a:t>
            </a:r>
            <a:r>
              <a:rPr lang="cs-CZ" sz="1800" dirty="0">
                <a:solidFill>
                  <a:srgbClr val="000000"/>
                </a:solidFill>
              </a:rPr>
              <a:t>ochrannou přilbu s nasazeným podbradním páskem</a:t>
            </a:r>
            <a:r>
              <a:rPr lang="cs-CZ" dirty="0">
                <a:solidFill>
                  <a:srgbClr val="000000"/>
                </a:solidFill>
              </a:rPr>
              <a:t>), též v případech (nižších výškách), kdy používání vyplývá z vyhodnocení rizik.</a:t>
            </a:r>
          </a:p>
          <a:p>
            <a:r>
              <a:rPr lang="cs-CZ" dirty="0">
                <a:solidFill>
                  <a:srgbClr val="000000"/>
                </a:solidFill>
              </a:rPr>
              <a:t>Na požádání musí EF předložit důkaz o provedené kontrole daného žebříku/schůdků.</a:t>
            </a:r>
          </a:p>
          <a:p>
            <a:r>
              <a:rPr lang="cs-CZ" dirty="0">
                <a:solidFill>
                  <a:srgbClr val="000000"/>
                </a:solidFill>
              </a:rPr>
              <a:t>Žebříky musejí být v dobrém technickém stavu.</a:t>
            </a:r>
          </a:p>
          <a:p>
            <a:r>
              <a:rPr lang="cs-CZ" dirty="0">
                <a:solidFill>
                  <a:srgbClr val="000000"/>
                </a:solidFill>
              </a:rPr>
              <a:t>Používané předměty a materiál musí být zajištěn proti pádu.</a:t>
            </a:r>
          </a:p>
          <a:p>
            <a:r>
              <a:rPr lang="cs-CZ" dirty="0">
                <a:solidFill>
                  <a:srgbClr val="000000"/>
                </a:solidFill>
              </a:rPr>
              <a:t>Dle vyhodnocení rizik bude zajištěn prostor pod místem práce ve výšce i okolní prostor – např. vyloučením osob / dopravy.</a:t>
            </a:r>
          </a:p>
          <a:p>
            <a:pPr>
              <a:buNone/>
            </a:pPr>
            <a:endParaRPr lang="de-DE"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27</a:t>
            </a:fld>
            <a:endParaRPr lang="de-DE"/>
          </a:p>
        </p:txBody>
      </p:sp>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spcBef>
                <a:spcPts val="0"/>
              </a:spcBef>
            </a:pPr>
            <a:r>
              <a:rPr lang="cs-CZ" sz="2800" dirty="0"/>
              <a:t>14.) </a:t>
            </a:r>
            <a:r>
              <a:rPr lang="cs-CZ" dirty="0"/>
              <a:t>Použití jeřábů a jiných zdvihacích zařízení (ZZ)</a:t>
            </a:r>
          </a:p>
        </p:txBody>
      </p:sp>
      <p:sp>
        <p:nvSpPr>
          <p:cNvPr id="10" name="Zástupný symbol pro obsah 9"/>
          <p:cNvSpPr>
            <a:spLocks noGrp="1"/>
          </p:cNvSpPr>
          <p:nvPr>
            <p:ph idx="1"/>
            <p:custDataLst>
              <p:tags r:id="rId5"/>
            </p:custDataLst>
          </p:nvPr>
        </p:nvSpPr>
        <p:spPr>
          <a:xfrm>
            <a:off x="259079" y="1295400"/>
            <a:ext cx="10196136"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lvl="1">
              <a:buFont typeface="Wingdings 3" panose="05040102010807070707" pitchFamily="18" charset="2"/>
              <a:buChar char=""/>
            </a:pPr>
            <a:r>
              <a:rPr lang="en-US" sz="1800" dirty="0" err="1"/>
              <a:t>Použ</a:t>
            </a:r>
            <a:r>
              <a:rPr lang="cs-CZ" sz="1800" dirty="0" err="1"/>
              <a:t>ívat</a:t>
            </a:r>
            <a:r>
              <a:rPr lang="en-US" sz="1800" dirty="0"/>
              <a:t> </a:t>
            </a:r>
            <a:r>
              <a:rPr lang="cs-CZ" sz="1800" dirty="0"/>
              <a:t>jeřáby nebo jiné zdvihací zařízení (dále jen „ZZ“), např. jeřáby, zdvih. plošiny, apod.</a:t>
            </a:r>
            <a:r>
              <a:rPr lang="en-US" sz="1800" dirty="0"/>
              <a:t> </a:t>
            </a:r>
            <a:br>
              <a:rPr lang="cs-CZ" sz="1800" dirty="0"/>
            </a:br>
            <a:r>
              <a:rPr lang="en-US" sz="1800" dirty="0"/>
              <a:t>v</a:t>
            </a:r>
            <a:r>
              <a:rPr lang="cs-CZ" sz="1800" dirty="0"/>
              <a:t> </a:t>
            </a:r>
            <a:r>
              <a:rPr lang="en-US" sz="1800" dirty="0" err="1"/>
              <a:t>majetku</a:t>
            </a:r>
            <a:r>
              <a:rPr lang="cs-CZ" sz="1800" dirty="0"/>
              <a:t> </a:t>
            </a:r>
            <a:r>
              <a:rPr lang="en-US" sz="1800" dirty="0"/>
              <a:t>RBCB </a:t>
            </a:r>
            <a:r>
              <a:rPr lang="cs-CZ" sz="1800" dirty="0"/>
              <a:t>externí firmou mohou pouze jeřábníci, vazači a obsluha ZZ s platným průkazem/příslušným oprávněním/proškolením, platnou třídou ZZ, se souhlasem</a:t>
            </a:r>
            <a:r>
              <a:rPr lang="en-US" sz="1800" dirty="0"/>
              <a:t> </a:t>
            </a:r>
            <a:r>
              <a:rPr lang="cs-CZ" sz="1800" dirty="0"/>
              <a:t>pověřeného vedoucího pracovníka za bezpečný provoz ZZ daného pracoviště, případně provozního technika ZZ. Musí být seznámeni s návodem k obsluze konkrétního ZZ a se Systémem bezpečné práce (dále též jen „SBP“) ZZ nebo pracovním systémem ZZ a řídit se danými pokyny. </a:t>
            </a:r>
          </a:p>
          <a:p>
            <a:pPr lvl="1">
              <a:buFont typeface="Wingdings 3" panose="05040102010807070707" pitchFamily="18" charset="2"/>
              <a:buChar char=""/>
            </a:pPr>
            <a:r>
              <a:rPr lang="cs-CZ" sz="1800" dirty="0"/>
              <a:t>Používání ZZ v majetku externí firmy v areálu RBCB musí být ohlášeno v předstihu provoznímu technikovi ZZ konkrétního pracoviště. Použití ZZ se řídí dle Systému bezpečné práce (SBP) ZZ v RBCB / Pracovním systémem ZZ (mj. jeřábníci, vazači, obsluha ZZ s platným průkazem /příslušným oprávněním/proškolením, platnou třídou ZZ, platnou revizí ZZ a vázacích prostředků, se souhlasem</a:t>
            </a:r>
            <a:r>
              <a:rPr lang="en-US" sz="1800" dirty="0"/>
              <a:t> </a:t>
            </a:r>
            <a:r>
              <a:rPr lang="cs-CZ" sz="1800" dirty="0"/>
              <a:t>provozního technika ZZ za RBCB konkrétního pracoviště, více informací SBP ZZ).</a:t>
            </a:r>
          </a:p>
          <a:p>
            <a:pPr lvl="1">
              <a:buFont typeface="Wingdings 3" panose="05040102010807070707" pitchFamily="18" charset="2"/>
              <a:buChar char=""/>
            </a:pPr>
            <a:endParaRPr lang="cs-CZ" dirty="0"/>
          </a:p>
          <a:p>
            <a:pPr marL="233983" lvl="1" indent="0">
              <a:buNone/>
            </a:pPr>
            <a:endParaRPr lang="cs-CZ" dirty="0"/>
          </a:p>
          <a:p>
            <a:pPr marL="0" indent="0">
              <a:buNone/>
            </a:pPr>
            <a:endParaRPr lang="cs-CZ"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28</a:t>
            </a:fld>
            <a:endParaRPr lang="de-DE"/>
          </a:p>
        </p:txBody>
      </p:sp>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2"/>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3"/>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spcBef>
                <a:spcPts val="0"/>
              </a:spcBef>
            </a:pPr>
            <a:r>
              <a:rPr lang="cs-CZ" sz="2800" dirty="0"/>
              <a:t>15.) Zdvihací zařízení – zdvihací </a:t>
            </a:r>
            <a:r>
              <a:rPr lang="cs-CZ" dirty="0"/>
              <a:t>plošiny</a:t>
            </a:r>
          </a:p>
        </p:txBody>
      </p:sp>
      <p:sp>
        <p:nvSpPr>
          <p:cNvPr id="10" name="Zástupný symbol pro obsah 9"/>
          <p:cNvSpPr>
            <a:spLocks noGrp="1"/>
          </p:cNvSpPr>
          <p:nvPr>
            <p:ph idx="1"/>
            <p:custDataLst>
              <p:tags r:id="rId4"/>
            </p:custDataLst>
          </p:nvPr>
        </p:nvSpPr>
        <p:spPr>
          <a:xfrm>
            <a:off x="259200" y="1354473"/>
            <a:ext cx="10196136"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lvl="1">
              <a:buFont typeface="Wingdings 3" panose="05040102010807070707" pitchFamily="18" charset="2"/>
              <a:buChar char=""/>
            </a:pPr>
            <a:r>
              <a:rPr lang="cs-CZ" sz="1800" dirty="0"/>
              <a:t>Dodržujte platnou legislativu, návody od výrobce, interní předpisy</a:t>
            </a:r>
          </a:p>
          <a:p>
            <a:pPr lvl="1">
              <a:buFont typeface="Wingdings 3" panose="05040102010807070707" pitchFamily="18" charset="2"/>
              <a:buChar char=""/>
            </a:pPr>
            <a:r>
              <a:rPr lang="cs-CZ" sz="1800" dirty="0"/>
              <a:t>Musí být jasně označeno, komu plošina patří /kdo ji používá a musí být vždy zajištěna proti neoprávněnému použití pracovní plošiny</a:t>
            </a:r>
          </a:p>
          <a:p>
            <a:pPr lvl="1">
              <a:buFont typeface="Wingdings 3" panose="05040102010807070707" pitchFamily="18" charset="2"/>
              <a:buChar char=""/>
            </a:pPr>
            <a:r>
              <a:rPr lang="cs-CZ" sz="1800" dirty="0"/>
              <a:t>Obsluha plošiny musí být seznámena s Pracovním systémem zdvihacích plošin RBCB nebo jiných plošin</a:t>
            </a:r>
          </a:p>
          <a:p>
            <a:pPr lvl="1">
              <a:buFont typeface="Wingdings 3" panose="05040102010807070707" pitchFamily="18" charset="2"/>
              <a:buChar char=""/>
            </a:pPr>
            <a:r>
              <a:rPr lang="cs-CZ" sz="1800" dirty="0"/>
              <a:t>Na vyžádání se musí prokázat platným průkazem obsluhy plošiny, proškolením s návodem od výrobce používané plošiny, revizí/kontrolou plošiny atd.</a:t>
            </a:r>
          </a:p>
          <a:p>
            <a:pPr lvl="1">
              <a:buFont typeface="Wingdings 3" panose="05040102010807070707" pitchFamily="18" charset="2"/>
              <a:buChar char=""/>
            </a:pPr>
            <a:r>
              <a:rPr lang="cs-CZ" sz="1800" dirty="0"/>
              <a:t>Obsluha v koši se musí vždy zajistit proti pádu (např. lano odpovídající délky a karabinou, apod.) a používat předepsané OOPP (</a:t>
            </a:r>
            <a:r>
              <a:rPr lang="cs-CZ" sz="1800" dirty="0">
                <a:solidFill>
                  <a:srgbClr val="000000"/>
                </a:solidFill>
              </a:rPr>
              <a:t>ochrannou přilbu s nasazeným podbradním páskem)</a:t>
            </a:r>
            <a:endParaRPr lang="cs-CZ" sz="1800" dirty="0"/>
          </a:p>
          <a:p>
            <a:pPr lvl="1">
              <a:buFont typeface="Wingdings 3" panose="05040102010807070707" pitchFamily="18" charset="2"/>
              <a:buChar char=""/>
            </a:pPr>
            <a:r>
              <a:rPr lang="cs-CZ" sz="1800" dirty="0"/>
              <a:t>Vždy bude ohraničen nebezpečný prostor a bude z něj vyloučena doprava i osoby</a:t>
            </a:r>
          </a:p>
          <a:p>
            <a:pPr lvl="1">
              <a:buFont typeface="Wingdings 3" panose="05040102010807070707" pitchFamily="18" charset="2"/>
              <a:buChar char=""/>
            </a:pPr>
            <a:r>
              <a:rPr lang="cs-CZ" sz="1800" dirty="0"/>
              <a:t>Při práci bude na spodním pracovišti vždy přítomen jeden člen obsluhy, který musí být seznámen s návodem od výrobce používané plošiny a bude mít odpovídající OOPP (např. přilbu).</a:t>
            </a:r>
          </a:p>
          <a:p>
            <a:pPr lvl="1">
              <a:buFont typeface="Wingdings 3" panose="05040102010807070707" pitchFamily="18" charset="2"/>
              <a:buChar char=""/>
            </a:pPr>
            <a:endParaRPr lang="cs-CZ" sz="1800" dirty="0">
              <a:highlight>
                <a:srgbClr val="FFFF00"/>
              </a:highlight>
            </a:endParaRPr>
          </a:p>
          <a:p>
            <a:pPr lvl="1">
              <a:buFont typeface="Wingdings 3" panose="05040102010807070707" pitchFamily="18" charset="2"/>
              <a:buChar char=""/>
            </a:pPr>
            <a:endParaRPr lang="cs-CZ" sz="1800" dirty="0">
              <a:highlight>
                <a:srgbClr val="FFFF00"/>
              </a:highlight>
            </a:endParaRPr>
          </a:p>
          <a:p>
            <a:r>
              <a:rPr lang="cs-CZ" sz="1800" dirty="0">
                <a:effectLst/>
                <a:latin typeface="Arial" panose="020B0604020202020204" pitchFamily="34" charset="0"/>
                <a:ea typeface="Calibri" panose="020F0502020204030204" pitchFamily="34" charset="0"/>
                <a:cs typeface="Calibri" panose="020F0502020204030204" pitchFamily="34" charset="0"/>
              </a:rPr>
              <a:t> </a:t>
            </a:r>
            <a:endParaRPr lang="cs-CZ" sz="1800" dirty="0">
              <a:effectLst/>
              <a:latin typeface="Aptos" panose="020B0004020202020204" pitchFamily="34" charset="0"/>
              <a:ea typeface="Calibri" panose="020F0502020204030204" pitchFamily="34" charset="0"/>
              <a:cs typeface="Calibri" panose="020F0502020204030204" pitchFamily="34" charset="0"/>
            </a:endParaRPr>
          </a:p>
          <a:p>
            <a:r>
              <a:rPr lang="cs-CZ" sz="1800" dirty="0">
                <a:effectLst/>
                <a:latin typeface="Arial" panose="020B0604020202020204" pitchFamily="34" charset="0"/>
                <a:ea typeface="Calibri" panose="020F0502020204030204" pitchFamily="34" charset="0"/>
                <a:cs typeface="Calibri" panose="020F0502020204030204" pitchFamily="34" charset="0"/>
              </a:rPr>
              <a:t>Tady přikládám §12 z vyhlášky č. 193/2022 – o vyhrazených zdvihacích zařízeních (ZZ)</a:t>
            </a:r>
            <a:endParaRPr lang="cs-CZ" sz="1800" dirty="0">
              <a:effectLst/>
              <a:latin typeface="Aptos" panose="020B0004020202020204" pitchFamily="34" charset="0"/>
              <a:ea typeface="Calibri" panose="020F0502020204030204" pitchFamily="34" charset="0"/>
              <a:cs typeface="Calibri" panose="020F0502020204030204" pitchFamily="34" charset="0"/>
            </a:endParaRPr>
          </a:p>
          <a:p>
            <a:r>
              <a:rPr lang="cs-CZ" sz="1800" dirty="0">
                <a:effectLst/>
                <a:latin typeface="Arial" panose="020B0604020202020204" pitchFamily="34" charset="0"/>
                <a:ea typeface="Calibri" panose="020F0502020204030204" pitchFamily="34" charset="0"/>
                <a:cs typeface="Calibri" panose="020F0502020204030204" pitchFamily="34" charset="0"/>
              </a:rPr>
              <a:t>Mj. je tam řečeno, že ke zkoušce může být připuštěna pouze zletilá osoba, zdravotně způsobilá (musí na to mít platnou lékařskou prohlídku – profesní riziko), musí absolvovat školení, praktický zácvik na dle druhu a typu ZZ. Musí mít zkoušku před komisí, která má tři členy.</a:t>
            </a:r>
            <a:endParaRPr lang="cs-CZ" sz="1800" dirty="0">
              <a:effectLst/>
              <a:latin typeface="Aptos" panose="020B0004020202020204" pitchFamily="34" charset="0"/>
              <a:ea typeface="Calibri" panose="020F0502020204030204" pitchFamily="34" charset="0"/>
              <a:cs typeface="Calibri" panose="020F0502020204030204" pitchFamily="34" charset="0"/>
            </a:endParaRPr>
          </a:p>
          <a:p>
            <a:r>
              <a:rPr lang="cs-CZ" sz="1800" dirty="0">
                <a:effectLst/>
                <a:latin typeface="Arial" panose="020B0604020202020204" pitchFamily="34" charset="0"/>
                <a:ea typeface="Calibri" panose="020F0502020204030204" pitchFamily="34" charset="0"/>
                <a:cs typeface="Calibri" panose="020F0502020204030204" pitchFamily="34" charset="0"/>
              </a:rPr>
              <a:t>Zároveň musí proběhnout pak proškolení na konkrétní typ plošiny, kterou si třeba půjčujete.</a:t>
            </a:r>
            <a:endParaRPr lang="cs-CZ" sz="1800" dirty="0">
              <a:effectLst/>
              <a:latin typeface="Aptos" panose="020B0004020202020204" pitchFamily="34" charset="0"/>
              <a:ea typeface="Calibri" panose="020F0502020204030204" pitchFamily="34" charset="0"/>
              <a:cs typeface="Calibri" panose="020F0502020204030204" pitchFamily="34" charset="0"/>
            </a:endParaRPr>
          </a:p>
          <a:p>
            <a:r>
              <a:rPr lang="cs-CZ" sz="1800" dirty="0">
                <a:effectLst/>
                <a:latin typeface="Calibri" panose="020F0502020204030204" pitchFamily="34" charset="0"/>
                <a:ea typeface="Calibri" panose="020F0502020204030204" pitchFamily="34" charset="0"/>
                <a:cs typeface="Calibri" panose="020F0502020204030204" pitchFamily="34" charset="0"/>
              </a:rPr>
              <a:t>§ 12</a:t>
            </a:r>
            <a:endParaRPr lang="cs-CZ" sz="1800" dirty="0">
              <a:effectLst/>
              <a:latin typeface="Aptos" panose="020B0004020202020204" pitchFamily="34" charset="0"/>
              <a:ea typeface="Calibri" panose="020F0502020204030204" pitchFamily="34" charset="0"/>
              <a:cs typeface="Calibri" panose="020F0502020204030204" pitchFamily="34" charset="0"/>
            </a:endParaRPr>
          </a:p>
          <a:p>
            <a:r>
              <a:rPr lang="cs-CZ" sz="1800" b="1" dirty="0">
                <a:effectLst/>
                <a:latin typeface="Calibri" panose="020F0502020204030204" pitchFamily="34" charset="0"/>
                <a:ea typeface="Calibri" panose="020F0502020204030204" pitchFamily="34" charset="0"/>
                <a:cs typeface="Calibri" panose="020F0502020204030204" pitchFamily="34" charset="0"/>
              </a:rPr>
              <a:t>Požadavky na způsobilost pověřených osob k obsluze vyhrazených zdvihacích zařízení nebo k vázání břemen</a:t>
            </a:r>
            <a:endParaRPr lang="cs-CZ" sz="1800" dirty="0">
              <a:effectLst/>
              <a:latin typeface="Aptos" panose="020B0004020202020204" pitchFamily="34" charset="0"/>
              <a:ea typeface="Calibri" panose="020F0502020204030204" pitchFamily="34" charset="0"/>
              <a:cs typeface="Calibri" panose="020F0502020204030204" pitchFamily="34" charset="0"/>
            </a:endParaRPr>
          </a:p>
          <a:p>
            <a:r>
              <a:rPr lang="cs-CZ" sz="1800" i="1" dirty="0">
                <a:effectLst/>
                <a:latin typeface="Calibri" panose="020F0502020204030204" pitchFamily="34" charset="0"/>
                <a:ea typeface="Calibri" panose="020F0502020204030204" pitchFamily="34" charset="0"/>
                <a:cs typeface="Calibri" panose="020F0502020204030204" pitchFamily="34" charset="0"/>
              </a:rPr>
              <a:t>(1)</a:t>
            </a:r>
            <a:r>
              <a:rPr lang="cs-CZ" sz="1800" dirty="0">
                <a:effectLst/>
                <a:latin typeface="Calibri" panose="020F0502020204030204" pitchFamily="34" charset="0"/>
                <a:ea typeface="Calibri" panose="020F0502020204030204" pitchFamily="34" charset="0"/>
                <a:cs typeface="Calibri" panose="020F0502020204030204" pitchFamily="34" charset="0"/>
              </a:rPr>
              <a:t> Pověřená osoba musí být řádně zaškolena. Rozsah a četnost školení písemně stanoví provozovatel vyhrazeného zdvihacího zařízení.</a:t>
            </a:r>
            <a:endParaRPr lang="cs-CZ" sz="1800" dirty="0">
              <a:effectLst/>
              <a:latin typeface="Aptos" panose="020B0004020202020204" pitchFamily="34" charset="0"/>
              <a:ea typeface="Calibri" panose="020F0502020204030204" pitchFamily="34" charset="0"/>
              <a:cs typeface="Calibri" panose="020F0502020204030204" pitchFamily="34" charset="0"/>
            </a:endParaRPr>
          </a:p>
          <a:p>
            <a:r>
              <a:rPr lang="cs-CZ" sz="1800" i="1" dirty="0">
                <a:effectLst/>
                <a:latin typeface="Calibri" panose="020F0502020204030204" pitchFamily="34" charset="0"/>
                <a:ea typeface="Calibri" panose="020F0502020204030204" pitchFamily="34" charset="0"/>
                <a:cs typeface="Calibri" panose="020F0502020204030204" pitchFamily="34" charset="0"/>
              </a:rPr>
              <a:t>(2)</a:t>
            </a:r>
            <a:r>
              <a:rPr lang="cs-CZ" sz="1800" dirty="0">
                <a:effectLst/>
                <a:latin typeface="Calibri" panose="020F0502020204030204" pitchFamily="34" charset="0"/>
                <a:ea typeface="Calibri" panose="020F0502020204030204" pitchFamily="34" charset="0"/>
                <a:cs typeface="Calibri" panose="020F0502020204030204" pitchFamily="34" charset="0"/>
              </a:rPr>
              <a:t> Osobou způsobilou k obsluze vyhrazených zdvihacích zařízení nebo k vázání břemen, s výjimkou výtahu pro dopravu osob nebo osob a nákladu, je fyzická osoba splňující požadavky právních a ostatních předpisů k zajištění bezpečnosti a ochrany zdraví při práci, která absolvovala školení s praktickým zácvikem pod dozorem kvalifikované osoby provozovatele zařízení. Kvalifikovanou osobou je obsluha zařízení nebo vazač břemen.</a:t>
            </a:r>
            <a:endParaRPr lang="cs-CZ" sz="1800" dirty="0">
              <a:effectLst/>
              <a:latin typeface="Aptos" panose="020B0004020202020204" pitchFamily="34" charset="0"/>
              <a:ea typeface="Calibri" panose="020F0502020204030204" pitchFamily="34" charset="0"/>
              <a:cs typeface="Calibri" panose="020F0502020204030204" pitchFamily="34" charset="0"/>
            </a:endParaRPr>
          </a:p>
          <a:p>
            <a:r>
              <a:rPr lang="cs-CZ" sz="1800" i="1" dirty="0">
                <a:effectLst/>
                <a:latin typeface="Calibri" panose="020F0502020204030204" pitchFamily="34" charset="0"/>
                <a:ea typeface="Calibri" panose="020F0502020204030204" pitchFamily="34" charset="0"/>
                <a:cs typeface="Calibri" panose="020F0502020204030204" pitchFamily="34" charset="0"/>
              </a:rPr>
              <a:t>(3 (4)</a:t>
            </a:r>
            <a:r>
              <a:rPr lang="cs-CZ" sz="1800" dirty="0">
                <a:effectLst/>
                <a:latin typeface="Calibri" panose="020F0502020204030204" pitchFamily="34" charset="0"/>
                <a:ea typeface="Calibri" panose="020F0502020204030204" pitchFamily="34" charset="0"/>
                <a:cs typeface="Calibri" panose="020F0502020204030204" pitchFamily="34" charset="0"/>
              </a:rPr>
              <a:t> Zkouška z odborné způsobilosti k obsluze vyhrazených zdvihacích zařízení uved</a:t>
            </a:r>
            <a:r>
              <a:rPr lang="cs-CZ" i="1" dirty="0">
                <a:latin typeface="Calibri" panose="020F0502020204030204" pitchFamily="34" charset="0"/>
                <a:ea typeface="Calibri" panose="020F0502020204030204" pitchFamily="34" charset="0"/>
                <a:cs typeface="Calibri" panose="020F0502020204030204" pitchFamily="34" charset="0"/>
              </a:rPr>
              <a:t>)</a:t>
            </a:r>
            <a:r>
              <a:rPr lang="cs-CZ" dirty="0">
                <a:latin typeface="Calibri" panose="020F0502020204030204" pitchFamily="34" charset="0"/>
                <a:ea typeface="Calibri" panose="020F0502020204030204" pitchFamily="34" charset="0"/>
                <a:cs typeface="Calibri" panose="020F0502020204030204" pitchFamily="34" charset="0"/>
              </a:rPr>
              <a:t> Ke zkoušce z odborné způsobilosti k obsluze vyhrazených zdvihacích zařízení nebo k vázání břemen může být připuštěn zletilý uchazeč, který je zdravotně způsobilý k obsluze vyhrazeného zdvihacího zařízení nebo k vázání břemen, který absolvoval školení a praktický zácvik v rozsahu stanoveném místním provozním předpisem provozovatele podle druhu a typu vyhrazeného zdvihacího zařízení a splňuje další požadavky podle právních a ostatních předpisů k zajištění bezpečnosti a ochrany zdraví při práci.</a:t>
            </a:r>
            <a:endParaRPr lang="cs-CZ" dirty="0">
              <a:latin typeface="Aptos" panose="020B0004020202020204" pitchFamily="34" charset="0"/>
              <a:ea typeface="Calibri" panose="020F0502020204030204" pitchFamily="34" charset="0"/>
              <a:cs typeface="Calibri" panose="020F0502020204030204" pitchFamily="34" charset="0"/>
            </a:endParaRPr>
          </a:p>
          <a:p>
            <a:r>
              <a:rPr lang="cs-CZ" sz="1800" dirty="0" err="1">
                <a:effectLst/>
                <a:latin typeface="Calibri" panose="020F0502020204030204" pitchFamily="34" charset="0"/>
                <a:ea typeface="Calibri" panose="020F0502020204030204" pitchFamily="34" charset="0"/>
                <a:cs typeface="Calibri" panose="020F0502020204030204" pitchFamily="34" charset="0"/>
              </a:rPr>
              <a:t>ených</a:t>
            </a:r>
            <a:r>
              <a:rPr lang="cs-CZ" sz="1800" dirty="0">
                <a:effectLst/>
                <a:latin typeface="Calibri" panose="020F0502020204030204" pitchFamily="34" charset="0"/>
                <a:ea typeface="Calibri" panose="020F0502020204030204" pitchFamily="34" charset="0"/>
                <a:cs typeface="Calibri" panose="020F0502020204030204" pitchFamily="34" charset="0"/>
              </a:rPr>
              <a:t> v § 3 odst. 1 písm. a) tohoto nařízení a vazače břemen se koná před zkušební komisí, která se skládá z předsedy a nejméně dvou dalších členů. Předsedou komise je revizní technik s osvědčením pro příslušný druh a rozsah vyhrazeného zdvihacího zařízení.</a:t>
            </a:r>
            <a:endParaRPr lang="cs-CZ" sz="1800" dirty="0">
              <a:effectLst/>
              <a:latin typeface="Aptos" panose="020B0004020202020204" pitchFamily="34" charset="0"/>
              <a:ea typeface="Calibri" panose="020F0502020204030204" pitchFamily="34" charset="0"/>
              <a:cs typeface="Calibri" panose="020F0502020204030204" pitchFamily="34" charset="0"/>
            </a:endParaRPr>
          </a:p>
          <a:p>
            <a:r>
              <a:rPr lang="cs-CZ" sz="1800" i="1" dirty="0">
                <a:effectLst/>
                <a:latin typeface="Calibri" panose="020F0502020204030204" pitchFamily="34" charset="0"/>
                <a:ea typeface="Calibri" panose="020F0502020204030204" pitchFamily="34" charset="0"/>
                <a:cs typeface="Calibri" panose="020F0502020204030204" pitchFamily="34" charset="0"/>
              </a:rPr>
              <a:t>(5)</a:t>
            </a:r>
            <a:r>
              <a:rPr lang="cs-CZ" sz="1800" dirty="0">
                <a:effectLst/>
                <a:latin typeface="Calibri" panose="020F0502020204030204" pitchFamily="34" charset="0"/>
                <a:ea typeface="Calibri" panose="020F0502020204030204" pitchFamily="34" charset="0"/>
                <a:cs typeface="Calibri" panose="020F0502020204030204" pitchFamily="34" charset="0"/>
              </a:rPr>
              <a:t> O zkoušce se sepisuje zápis. V případě kladného výsledku zkoušky je uchazeči vydán doklad o způsobilosti k obsluze vyhrazeného zdvihacího zařízení anebo pro vázání břemen; zápis o zkoušce je nedílnou součástí tohoto dokladu.</a:t>
            </a:r>
            <a:endParaRPr lang="cs-CZ" sz="1800" dirty="0">
              <a:effectLst/>
              <a:latin typeface="Aptos" panose="020B0004020202020204" pitchFamily="34" charset="0"/>
              <a:ea typeface="Calibri" panose="020F0502020204030204" pitchFamily="34" charset="0"/>
              <a:cs typeface="Calibri" panose="020F0502020204030204" pitchFamily="34" charset="0"/>
            </a:endParaRPr>
          </a:p>
          <a:p>
            <a:r>
              <a:rPr lang="cs-CZ" sz="1800" i="1" dirty="0">
                <a:effectLst/>
                <a:latin typeface="Calibri" panose="020F0502020204030204" pitchFamily="34" charset="0"/>
                <a:ea typeface="Calibri" panose="020F0502020204030204" pitchFamily="34" charset="0"/>
                <a:cs typeface="Calibri" panose="020F0502020204030204" pitchFamily="34" charset="0"/>
              </a:rPr>
              <a:t>(6)</a:t>
            </a:r>
            <a:r>
              <a:rPr lang="cs-CZ" sz="1800" dirty="0">
                <a:effectLst/>
                <a:latin typeface="Calibri" panose="020F0502020204030204" pitchFamily="34" charset="0"/>
                <a:ea typeface="Calibri" panose="020F0502020204030204" pitchFamily="34" charset="0"/>
                <a:cs typeface="Calibri" panose="020F0502020204030204" pitchFamily="34" charset="0"/>
              </a:rPr>
              <a:t> Ověřování znalostí obsluhy vyhrazeného zdvihacího zařízení anebo vázání břemen se provádí přezkoušením v rámci opakovaného školení nejpozději jednou za 2 roky, a to v souladu s odstavci 3 a 4. O výsledku ověření znalostí musí být učiněn zápis podle odstavce 5.</a:t>
            </a:r>
            <a:endParaRPr lang="cs-CZ" sz="1800" dirty="0">
              <a:effectLst/>
              <a:latin typeface="Aptos" panose="020B0004020202020204" pitchFamily="34" charset="0"/>
              <a:ea typeface="Calibri" panose="020F0502020204030204" pitchFamily="34" charset="0"/>
              <a:cs typeface="Calibri" panose="020F0502020204030204" pitchFamily="34" charset="0"/>
            </a:endParaRPr>
          </a:p>
          <a:p>
            <a:r>
              <a:rPr lang="cs-CZ" sz="1800" dirty="0">
                <a:effectLst/>
                <a:latin typeface="Arial" panose="020B0604020202020204" pitchFamily="34" charset="0"/>
                <a:ea typeface="Calibri" panose="020F0502020204030204" pitchFamily="34" charset="0"/>
                <a:cs typeface="Calibri" panose="020F0502020204030204" pitchFamily="34" charset="0"/>
              </a:rPr>
              <a:t> </a:t>
            </a:r>
            <a:endParaRPr lang="cs-CZ" sz="1800" dirty="0">
              <a:effectLst/>
              <a:latin typeface="Aptos" panose="020B0004020202020204" pitchFamily="34" charset="0"/>
              <a:ea typeface="Calibri" panose="020F0502020204030204" pitchFamily="34" charset="0"/>
              <a:cs typeface="Calibri" panose="020F0502020204030204" pitchFamily="34" charset="0"/>
            </a:endParaRPr>
          </a:p>
          <a:p>
            <a:r>
              <a:rPr lang="cs-CZ" sz="1800" dirty="0">
                <a:effectLst/>
                <a:latin typeface="Arial" panose="020B0604020202020204" pitchFamily="34" charset="0"/>
                <a:ea typeface="Calibri" panose="020F0502020204030204" pitchFamily="34" charset="0"/>
                <a:cs typeface="Calibri" panose="020F0502020204030204" pitchFamily="34" charset="0"/>
              </a:rPr>
              <a:t>Příloha č. 2:</a:t>
            </a:r>
            <a:endParaRPr lang="cs-CZ" sz="1800" dirty="0">
              <a:effectLst/>
              <a:latin typeface="Aptos" panose="020B0004020202020204" pitchFamily="34" charset="0"/>
              <a:ea typeface="Calibri" panose="020F0502020204030204" pitchFamily="34" charset="0"/>
              <a:cs typeface="Calibri" panose="020F0502020204030204" pitchFamily="34" charset="0"/>
            </a:endParaRPr>
          </a:p>
          <a:p>
            <a:r>
              <a:rPr lang="cs-CZ" sz="1800" i="1" dirty="0">
                <a:effectLst/>
                <a:latin typeface="Calibri" panose="020F0502020204030204" pitchFamily="34" charset="0"/>
                <a:ea typeface="Calibri" panose="020F0502020204030204" pitchFamily="34" charset="0"/>
              </a:rPr>
              <a:t>3.</a:t>
            </a:r>
            <a:r>
              <a:rPr lang="cs-CZ" sz="1800" dirty="0">
                <a:effectLst/>
                <a:latin typeface="Calibri" panose="020F0502020204030204" pitchFamily="34" charset="0"/>
                <a:ea typeface="Calibri" panose="020F0502020204030204" pitchFamily="34" charset="0"/>
              </a:rPr>
              <a:t> Pracovní plošiny s motorickým pohonem a výškou zdvihu přesahující 1,5 m (dále jen „pracovní plošiny“)</a:t>
            </a:r>
          </a:p>
          <a:p>
            <a:r>
              <a:rPr lang="cs-CZ" sz="1800" i="1" dirty="0">
                <a:effectLst/>
                <a:latin typeface="Calibri" panose="020F0502020204030204" pitchFamily="34" charset="0"/>
                <a:ea typeface="Calibri" panose="020F0502020204030204" pitchFamily="34" charset="0"/>
              </a:rPr>
              <a:t>3.1</a:t>
            </a:r>
            <a:r>
              <a:rPr lang="cs-CZ" sz="1800" dirty="0">
                <a:effectLst/>
                <a:latin typeface="Calibri" panose="020F0502020204030204" pitchFamily="34" charset="0"/>
                <a:ea typeface="Calibri" panose="020F0502020204030204" pitchFamily="34" charset="0"/>
              </a:rPr>
              <a:t> Každý den nebo na začátku každé směny před použitím pracovní plošiny obsluha před spuštěním provede vizuální prohlídku a funkční zkoušku pracovní plošiny podle podmínek výrobce a právních a ostatních předpisů k zajištění bezpečnosti a ochrany zdraví při práci.</a:t>
            </a:r>
          </a:p>
          <a:p>
            <a:r>
              <a:rPr lang="cs-CZ" sz="1800" i="1" dirty="0">
                <a:effectLst/>
                <a:latin typeface="Calibri" panose="020F0502020204030204" pitchFamily="34" charset="0"/>
                <a:ea typeface="Calibri" panose="020F0502020204030204" pitchFamily="34" charset="0"/>
              </a:rPr>
              <a:t>3.2</a:t>
            </a:r>
            <a:r>
              <a:rPr lang="cs-CZ" sz="1800" dirty="0">
                <a:effectLst/>
                <a:latin typeface="Calibri" panose="020F0502020204030204" pitchFamily="34" charset="0"/>
                <a:ea typeface="Calibri" panose="020F0502020204030204" pitchFamily="34" charset="0"/>
              </a:rPr>
              <a:t> Běžná prohlídka pracovní plošiny musí být provedena v intervalu, který nesmí překročit 3 měsíce, a musí obsahovat všechny položky specifikované výrobcem pro běžnou prohlídku a ustanoveními právních a ostatních předpisů k zajištění bezpečnosti a ochrany zdraví při práci.</a:t>
            </a:r>
          </a:p>
          <a:p>
            <a:r>
              <a:rPr lang="cs-CZ" sz="1800" i="1" dirty="0">
                <a:effectLst/>
                <a:latin typeface="Calibri" panose="020F0502020204030204" pitchFamily="34" charset="0"/>
                <a:ea typeface="Calibri" panose="020F0502020204030204" pitchFamily="34" charset="0"/>
              </a:rPr>
              <a:t>3.3</a:t>
            </a:r>
            <a:r>
              <a:rPr lang="cs-CZ" sz="1800" dirty="0">
                <a:effectLst/>
                <a:latin typeface="Calibri" panose="020F0502020204030204" pitchFamily="34" charset="0"/>
                <a:ea typeface="Calibri" panose="020F0502020204030204" pitchFamily="34" charset="0"/>
              </a:rPr>
              <a:t> Zkouška se provádí jednou ročně.</a:t>
            </a:r>
          </a:p>
          <a:p>
            <a:r>
              <a:rPr lang="cs-CZ" sz="1800" dirty="0">
                <a:effectLst/>
                <a:latin typeface="Arial" panose="020B0604020202020204" pitchFamily="34" charset="0"/>
                <a:ea typeface="Calibri" panose="020F0502020204030204" pitchFamily="34" charset="0"/>
                <a:cs typeface="Calibri" panose="020F0502020204030204" pitchFamily="34" charset="0"/>
              </a:rPr>
              <a:t> </a:t>
            </a:r>
            <a:endParaRPr lang="cs-CZ" sz="1800" dirty="0">
              <a:effectLst/>
              <a:latin typeface="Aptos" panose="020B0004020202020204" pitchFamily="34" charset="0"/>
              <a:ea typeface="Calibri" panose="020F0502020204030204" pitchFamily="34" charset="0"/>
              <a:cs typeface="Calibri" panose="020F0502020204030204" pitchFamily="34" charset="0"/>
            </a:endParaRPr>
          </a:p>
          <a:p>
            <a:r>
              <a:rPr lang="cs-CZ" sz="1800" i="1" dirty="0">
                <a:effectLst/>
                <a:latin typeface="Calibri" panose="020F0502020204030204" pitchFamily="34" charset="0"/>
                <a:ea typeface="Calibri" panose="020F0502020204030204" pitchFamily="34" charset="0"/>
              </a:rPr>
              <a:t>Příloha č.3:</a:t>
            </a:r>
            <a:endParaRPr lang="cs-CZ" sz="1800" dirty="0">
              <a:effectLst/>
              <a:latin typeface="Calibri" panose="020F0502020204030204" pitchFamily="34" charset="0"/>
              <a:ea typeface="Calibri" panose="020F0502020204030204" pitchFamily="34" charset="0"/>
            </a:endParaRPr>
          </a:p>
          <a:p>
            <a:r>
              <a:rPr lang="cs-CZ" sz="1800" i="1" dirty="0">
                <a:effectLst/>
                <a:latin typeface="Calibri" panose="020F0502020204030204" pitchFamily="34" charset="0"/>
                <a:ea typeface="Calibri" panose="020F0502020204030204" pitchFamily="34" charset="0"/>
              </a:rPr>
              <a:t>2.</a:t>
            </a:r>
            <a:r>
              <a:rPr lang="cs-CZ" sz="1800" dirty="0">
                <a:effectLst/>
                <a:latin typeface="Calibri" panose="020F0502020204030204" pitchFamily="34" charset="0"/>
                <a:ea typeface="Calibri" panose="020F0502020204030204" pitchFamily="34" charset="0"/>
              </a:rPr>
              <a:t> Pracovní plošiny s motorickým pohonem a výškou zdvihu přesahující 1,5 m (dále jen „pracovní plošiny“)</a:t>
            </a:r>
          </a:p>
          <a:p>
            <a:r>
              <a:rPr lang="cs-CZ" sz="1800" i="1" dirty="0">
                <a:effectLst/>
                <a:latin typeface="Calibri" panose="020F0502020204030204" pitchFamily="34" charset="0"/>
                <a:ea typeface="Calibri" panose="020F0502020204030204" pitchFamily="34" charset="0"/>
              </a:rPr>
              <a:t>2.1</a:t>
            </a:r>
            <a:r>
              <a:rPr lang="cs-CZ" sz="1800" dirty="0">
                <a:effectLst/>
                <a:latin typeface="Calibri" panose="020F0502020204030204" pitchFamily="34" charset="0"/>
                <a:ea typeface="Calibri" panose="020F0502020204030204" pitchFamily="34" charset="0"/>
              </a:rPr>
              <a:t> Provoz pracovních plošin s motorickým pohonem se řídí tímto nařízením, návodem výrobce a dalšími právními a ostatními předpisy k zajištění bezpečnosti a ochrany zdraví při práci.</a:t>
            </a:r>
          </a:p>
          <a:p>
            <a:r>
              <a:rPr lang="cs-CZ" sz="1800" i="1" dirty="0">
                <a:effectLst/>
                <a:latin typeface="Calibri" panose="020F0502020204030204" pitchFamily="34" charset="0"/>
                <a:ea typeface="Calibri" panose="020F0502020204030204" pitchFamily="34" charset="0"/>
              </a:rPr>
              <a:t>2.2</a:t>
            </a:r>
            <a:r>
              <a:rPr lang="cs-CZ" sz="1800" dirty="0">
                <a:effectLst/>
                <a:latin typeface="Calibri" panose="020F0502020204030204" pitchFamily="34" charset="0"/>
                <a:ea typeface="Calibri" panose="020F0502020204030204" pitchFamily="34" charset="0"/>
              </a:rPr>
              <a:t> Při provozu pracovních plošin musí být brána v úvahu všechna rizika při práci, závažná nebezpečí a možné nebezpečné situace a události.</a:t>
            </a:r>
          </a:p>
          <a:p>
            <a:r>
              <a:rPr lang="cs-CZ" sz="1800" i="1" dirty="0">
                <a:effectLst/>
                <a:latin typeface="Calibri" panose="020F0502020204030204" pitchFamily="34" charset="0"/>
                <a:ea typeface="Calibri" panose="020F0502020204030204" pitchFamily="34" charset="0"/>
              </a:rPr>
              <a:t>2.3</a:t>
            </a:r>
            <a:r>
              <a:rPr lang="cs-CZ" sz="1800" dirty="0">
                <a:effectLst/>
                <a:latin typeface="Calibri" panose="020F0502020204030204" pitchFamily="34" charset="0"/>
                <a:ea typeface="Calibri" panose="020F0502020204030204" pitchFamily="34" charset="0"/>
              </a:rPr>
              <a:t> Před použitím pracovních plošin zajistí provozovatel zpracování pracovního systému.</a:t>
            </a:r>
          </a:p>
          <a:p>
            <a:r>
              <a:rPr lang="cs-CZ" sz="1800" i="1" dirty="0">
                <a:effectLst/>
                <a:latin typeface="Calibri" panose="020F0502020204030204" pitchFamily="34" charset="0"/>
                <a:ea typeface="Calibri" panose="020F0502020204030204" pitchFamily="34" charset="0"/>
              </a:rPr>
              <a:t>2.3.1</a:t>
            </a:r>
            <a:r>
              <a:rPr lang="cs-CZ" sz="1800" dirty="0">
                <a:effectLst/>
                <a:latin typeface="Calibri" panose="020F0502020204030204" pitchFamily="34" charset="0"/>
                <a:ea typeface="Calibri" panose="020F0502020204030204" pitchFamily="34" charset="0"/>
              </a:rPr>
              <a:t> Pracovní systém obsahuje</a:t>
            </a:r>
          </a:p>
          <a:p>
            <a:r>
              <a:rPr lang="cs-CZ" sz="1800" i="1" dirty="0">
                <a:effectLst/>
                <a:latin typeface="Calibri" panose="020F0502020204030204" pitchFamily="34" charset="0"/>
                <a:ea typeface="Calibri" panose="020F0502020204030204" pitchFamily="34" charset="0"/>
              </a:rPr>
              <a:t>a)</a:t>
            </a:r>
            <a:r>
              <a:rPr lang="cs-CZ" sz="1800" dirty="0">
                <a:effectLst/>
                <a:latin typeface="Calibri" panose="020F0502020204030204" pitchFamily="34" charset="0"/>
                <a:ea typeface="Calibri" panose="020F0502020204030204" pitchFamily="34" charset="0"/>
              </a:rPr>
              <a:t> plánování provozu včetně postupů pro vyproštění osob nebo stroje v případě nouze,</a:t>
            </a:r>
          </a:p>
          <a:p>
            <a:r>
              <a:rPr lang="cs-CZ" sz="1800" i="1" dirty="0">
                <a:effectLst/>
                <a:latin typeface="Calibri" panose="020F0502020204030204" pitchFamily="34" charset="0"/>
                <a:ea typeface="Calibri" panose="020F0502020204030204" pitchFamily="34" charset="0"/>
              </a:rPr>
              <a:t>b)</a:t>
            </a:r>
            <a:r>
              <a:rPr lang="cs-CZ" sz="1800" dirty="0">
                <a:effectLst/>
                <a:latin typeface="Calibri" panose="020F0502020204030204" pitchFamily="34" charset="0"/>
                <a:ea typeface="Calibri" panose="020F0502020204030204" pitchFamily="34" charset="0"/>
              </a:rPr>
              <a:t> výběr, opatření a použití vhodné pracovní plošiny a s ní souvisejícího pracovního zařazení,</a:t>
            </a:r>
          </a:p>
          <a:p>
            <a:r>
              <a:rPr lang="cs-CZ" sz="1800" i="1" dirty="0">
                <a:effectLst/>
                <a:latin typeface="Calibri" panose="020F0502020204030204" pitchFamily="34" charset="0"/>
                <a:ea typeface="Calibri" panose="020F0502020204030204" pitchFamily="34" charset="0"/>
              </a:rPr>
              <a:t>c)</a:t>
            </a:r>
            <a:r>
              <a:rPr lang="cs-CZ" sz="1800" dirty="0">
                <a:effectLst/>
                <a:latin typeface="Calibri" panose="020F0502020204030204" pitchFamily="34" charset="0"/>
                <a:ea typeface="Calibri" panose="020F0502020204030204" pitchFamily="34" charset="0"/>
              </a:rPr>
              <a:t> přípravu a údržbu místa podle požadavků pro užití pracovní plošiny,</a:t>
            </a:r>
          </a:p>
          <a:p>
            <a:r>
              <a:rPr lang="cs-CZ" sz="1800" i="1" dirty="0">
                <a:effectLst/>
                <a:latin typeface="Calibri" panose="020F0502020204030204" pitchFamily="34" charset="0"/>
                <a:ea typeface="Calibri" panose="020F0502020204030204" pitchFamily="34" charset="0"/>
              </a:rPr>
              <a:t>d)</a:t>
            </a:r>
            <a:r>
              <a:rPr lang="cs-CZ" sz="1800" dirty="0">
                <a:effectLst/>
                <a:latin typeface="Calibri" panose="020F0502020204030204" pitchFamily="34" charset="0"/>
                <a:ea typeface="Calibri" panose="020F0502020204030204" pitchFamily="34" charset="0"/>
              </a:rPr>
              <a:t> údržbu pracovní plošiny včetně prohlídek a oprav podle doporučení výrobce,</a:t>
            </a:r>
          </a:p>
          <a:p>
            <a:r>
              <a:rPr lang="cs-CZ" sz="1800" i="1" dirty="0">
                <a:effectLst/>
                <a:latin typeface="Calibri" panose="020F0502020204030204" pitchFamily="34" charset="0"/>
                <a:ea typeface="Calibri" panose="020F0502020204030204" pitchFamily="34" charset="0"/>
              </a:rPr>
              <a:t>e)</a:t>
            </a:r>
            <a:r>
              <a:rPr lang="cs-CZ" sz="1800" dirty="0">
                <a:effectLst/>
                <a:latin typeface="Calibri" panose="020F0502020204030204" pitchFamily="34" charset="0"/>
                <a:ea typeface="Calibri" panose="020F0502020204030204" pitchFamily="34" charset="0"/>
              </a:rPr>
              <a:t> zaškolenou obsluhu, oprávněnou k provozu pracovní plošiny,</a:t>
            </a:r>
          </a:p>
          <a:p>
            <a:r>
              <a:rPr lang="cs-CZ" sz="1800" i="1" dirty="0">
                <a:effectLst/>
                <a:latin typeface="Calibri" panose="020F0502020204030204" pitchFamily="34" charset="0"/>
                <a:ea typeface="Calibri" panose="020F0502020204030204" pitchFamily="34" charset="0"/>
              </a:rPr>
              <a:t>f)</a:t>
            </a:r>
            <a:r>
              <a:rPr lang="cs-CZ" sz="1800" dirty="0">
                <a:effectLst/>
                <a:latin typeface="Calibri" panose="020F0502020204030204" pitchFamily="34" charset="0"/>
                <a:ea typeface="Calibri" panose="020F0502020204030204" pitchFamily="34" charset="0"/>
              </a:rPr>
              <a:t> seznámení obsluhy pracovní plošiny se strojem, který bude používat, včetně místních specifik, upozornění na nebezpečí v prostorech, kde bude pracovní plošina provozována, a to před zahájením práce,</a:t>
            </a:r>
          </a:p>
          <a:p>
            <a:r>
              <a:rPr lang="cs-CZ" sz="1800" i="1" dirty="0">
                <a:effectLst/>
                <a:latin typeface="Calibri" panose="020F0502020204030204" pitchFamily="34" charset="0"/>
                <a:ea typeface="Calibri" panose="020F0502020204030204" pitchFamily="34" charset="0"/>
              </a:rPr>
              <a:t>g)</a:t>
            </a:r>
            <a:r>
              <a:rPr lang="cs-CZ" sz="1800" dirty="0">
                <a:effectLst/>
                <a:latin typeface="Calibri" panose="020F0502020204030204" pitchFamily="34" charset="0"/>
                <a:ea typeface="Calibri" panose="020F0502020204030204" pitchFamily="34" charset="0"/>
              </a:rPr>
              <a:t> monitorování činností a kontrolu práce obsluhy,</a:t>
            </a:r>
          </a:p>
          <a:p>
            <a:r>
              <a:rPr lang="cs-CZ" sz="1800" i="1" dirty="0">
                <a:effectLst/>
                <a:latin typeface="Calibri" panose="020F0502020204030204" pitchFamily="34" charset="0"/>
                <a:ea typeface="Calibri" panose="020F0502020204030204" pitchFamily="34" charset="0"/>
              </a:rPr>
              <a:t>h)</a:t>
            </a:r>
            <a:r>
              <a:rPr lang="cs-CZ" sz="1800" dirty="0">
                <a:effectLst/>
                <a:latin typeface="Calibri" panose="020F0502020204030204" pitchFamily="34" charset="0"/>
                <a:ea typeface="Calibri" panose="020F0502020204030204" pitchFamily="34" charset="0"/>
              </a:rPr>
              <a:t> opatření proti neoprávněnému použití pracovní plošiny,</a:t>
            </a:r>
          </a:p>
          <a:p>
            <a:r>
              <a:rPr lang="cs-CZ" sz="1800" i="1" dirty="0">
                <a:effectLst/>
                <a:latin typeface="Calibri" panose="020F0502020204030204" pitchFamily="34" charset="0"/>
                <a:ea typeface="Calibri" panose="020F0502020204030204" pitchFamily="34" charset="0"/>
              </a:rPr>
              <a:t>i)</a:t>
            </a:r>
            <a:r>
              <a:rPr lang="cs-CZ" sz="1800" dirty="0">
                <a:effectLst/>
                <a:latin typeface="Calibri" panose="020F0502020204030204" pitchFamily="34" charset="0"/>
                <a:ea typeface="Calibri" panose="020F0502020204030204" pitchFamily="34" charset="0"/>
              </a:rPr>
              <a:t> opatření pro zajištění bezpečnosti osob neúčastnících se provozu pracovní plošiny.</a:t>
            </a:r>
          </a:p>
          <a:p>
            <a:r>
              <a:rPr lang="cs-CZ" sz="1800" i="1" dirty="0">
                <a:effectLst/>
                <a:latin typeface="Calibri" panose="020F0502020204030204" pitchFamily="34" charset="0"/>
                <a:ea typeface="Calibri" panose="020F0502020204030204" pitchFamily="34" charset="0"/>
              </a:rPr>
              <a:t>2.3.2</a:t>
            </a:r>
            <a:r>
              <a:rPr lang="cs-CZ" sz="1800" dirty="0">
                <a:effectLst/>
                <a:latin typeface="Calibri" panose="020F0502020204030204" pitchFamily="34" charset="0"/>
                <a:ea typeface="Calibri" panose="020F0502020204030204" pitchFamily="34" charset="0"/>
              </a:rPr>
              <a:t> Pro realizaci pracovního systému určí provozovatel pracovní plošiny pověřenou-osobu podle 2 písm. a).</a:t>
            </a:r>
          </a:p>
          <a:p>
            <a:r>
              <a:rPr lang="cs-CZ" sz="1800" i="1" dirty="0">
                <a:effectLst/>
                <a:latin typeface="Calibri" panose="020F0502020204030204" pitchFamily="34" charset="0"/>
                <a:ea typeface="Calibri" panose="020F0502020204030204" pitchFamily="34" charset="0"/>
              </a:rPr>
              <a:t>2.4</a:t>
            </a:r>
            <a:r>
              <a:rPr lang="cs-CZ" sz="1800" dirty="0">
                <a:effectLst/>
                <a:latin typeface="Calibri" panose="020F0502020204030204" pitchFamily="34" charset="0"/>
                <a:ea typeface="Calibri" panose="020F0502020204030204" pitchFamily="34" charset="0"/>
              </a:rPr>
              <a:t> Pojízdné zdvihací pracovní plošiny</a:t>
            </a:r>
          </a:p>
          <a:p>
            <a:r>
              <a:rPr lang="cs-CZ" sz="1800" dirty="0">
                <a:effectLst/>
                <a:latin typeface="Calibri" panose="020F0502020204030204" pitchFamily="34" charset="0"/>
                <a:ea typeface="Calibri" panose="020F0502020204030204" pitchFamily="34" charset="0"/>
              </a:rPr>
              <a:t>Při provozu pojízdné zdvihací pracovní plošiny musí být brána v úvahu všechna rizika při práci, závažná nebezpečí; a možné nebezpečné situace a události.</a:t>
            </a:r>
          </a:p>
          <a:p>
            <a:pPr lvl="1">
              <a:buFont typeface="Wingdings 3" panose="05040102010807070707" pitchFamily="18" charset="2"/>
              <a:buChar char=""/>
            </a:pPr>
            <a:endParaRPr lang="cs-CZ" dirty="0"/>
          </a:p>
          <a:p>
            <a:pPr marL="0" indent="0">
              <a:buNone/>
            </a:pPr>
            <a:endParaRPr lang="cs-CZ"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29</a:t>
            </a:fld>
            <a:endParaRPr lang="de-DE"/>
          </a:p>
        </p:txBody>
      </p:sp>
    </p:spTree>
    <p:custDataLst>
      <p:tags r:id="rId1"/>
    </p:custDataLst>
    <p:extLst>
      <p:ext uri="{BB962C8B-B14F-4D97-AF65-F5344CB8AC3E}">
        <p14:creationId xmlns:p14="http://schemas.microsoft.com/office/powerpoint/2010/main" val="72294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 Legislativa</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latin typeface="Arial CE"/>
                <a:ea typeface="Arial CE"/>
                <a:cs typeface="Arial CE"/>
              </a:rPr>
              <a:t>Zaměstnavatel je povinen zajistit bezpečnost a ochranu zdraví zaměstnanců při práci s ohledem na rizika možného ohrožení jejich života a zdraví, která se týkají výkonu práce </a:t>
            </a:r>
            <a:r>
              <a:rPr lang="cs-CZ" dirty="0">
                <a:solidFill>
                  <a:srgbClr val="000000"/>
                </a:solidFill>
                <a:latin typeface="Arial CE"/>
              </a:rPr>
              <a:t>(§ 101 odst. 1 Zákoníku práce</a:t>
            </a:r>
            <a:r>
              <a:rPr lang="cs-CZ" dirty="0">
                <a:solidFill>
                  <a:srgbClr val="000000"/>
                </a:solidFill>
                <a:latin typeface="Arial CE"/>
                <a:ea typeface="Arial CE"/>
                <a:cs typeface="Arial CE"/>
              </a:rPr>
              <a:t>).</a:t>
            </a:r>
          </a:p>
          <a:p>
            <a:endParaRPr lang="cs-CZ" dirty="0">
              <a:solidFill>
                <a:srgbClr val="000000"/>
              </a:solidFill>
              <a:latin typeface="Arial CE"/>
              <a:ea typeface="Arial CE"/>
              <a:cs typeface="Arial CE"/>
            </a:endParaRPr>
          </a:p>
          <a:p>
            <a:r>
              <a:rPr lang="cs-CZ" dirty="0">
                <a:solidFill>
                  <a:srgbClr val="000000"/>
                </a:solidFill>
                <a:latin typeface="Arial CE"/>
              </a:rPr>
              <a:t>Za plnění úkolů v oblasti bezpečnosti a ochrany zdraví při práci odpovídají vedoucí zaměstnanci na všech stupních řízení v rozsahu svých funkcí. Tyto úkoly jsou rovnocennou a neoddělitelnou součástí jejich pracovních povinností (§ 101 odst. 2 Zákoníku práce).</a:t>
            </a:r>
          </a:p>
          <a:p>
            <a:pPr>
              <a:buFont typeface="Wingdings 3" panose="05040102010807070707" pitchFamily="18" charset="2"/>
              <a:buChar char=""/>
            </a:pPr>
            <a:endParaRPr lang="cs-CZ" dirty="0">
              <a:solidFill>
                <a:srgbClr val="000000"/>
              </a:solidFill>
              <a:latin typeface="Arial CE"/>
            </a:endParaRPr>
          </a:p>
          <a:p>
            <a:r>
              <a:rPr lang="cs-CZ" dirty="0">
                <a:solidFill>
                  <a:srgbClr val="000000"/>
                </a:solidFill>
                <a:latin typeface="Arial CE"/>
              </a:rPr>
              <a:t>Zároveň je však povinností každého zaměstnance dbát podle svých možností o svou bezpečnost, o své zdraví i o bezpečnost a zdraví osob, kterých se bezprostředně dotýká jeho jednání, případně opomenutí při práci (§ 106 odst. 4 Zákoníku práce).</a:t>
            </a:r>
            <a:endParaRPr lang="de-DE" dirty="0">
              <a:solidFill>
                <a:srgbClr val="000000"/>
              </a:solidFill>
              <a:latin typeface="Arial CE"/>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3</a:t>
            </a:fld>
            <a:endParaRPr lang="de-DE" dirty="0"/>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16.) Manipulace s objemnými břemeny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Jedná se o sundávání strojů, rozvaděčů, částí vzduchotechniky atd. z nákladních aut pomocí vysokozdvižných vozíků (VZV) nebo jeřábu, jiné zdvihací techniky (viz. bod 16).</a:t>
            </a:r>
          </a:p>
          <a:p>
            <a:endParaRPr lang="cs-CZ" dirty="0">
              <a:solidFill>
                <a:srgbClr val="000000"/>
              </a:solidFill>
            </a:endParaRPr>
          </a:p>
          <a:p>
            <a:r>
              <a:rPr lang="cs-CZ" dirty="0">
                <a:solidFill>
                  <a:srgbClr val="000000"/>
                </a:solidFill>
              </a:rPr>
              <a:t>Manipulace je prováděna v kompetenci externí firmy. Pokud se pracovníci </a:t>
            </a:r>
            <a:r>
              <a:rPr lang="cs-CZ" dirty="0" err="1">
                <a:solidFill>
                  <a:srgbClr val="000000"/>
                </a:solidFill>
              </a:rPr>
              <a:t>RBCB</a:t>
            </a:r>
            <a:r>
              <a:rPr lang="cs-CZ" dirty="0">
                <a:solidFill>
                  <a:srgbClr val="000000"/>
                </a:solidFill>
              </a:rPr>
              <a:t> podílejí na této manipulaci jsou povinni uposlechnout příkazů pracovníků externí firmy.</a:t>
            </a:r>
          </a:p>
          <a:p>
            <a:endParaRPr lang="cs-CZ" dirty="0">
              <a:solidFill>
                <a:srgbClr val="000000"/>
              </a:solidFill>
            </a:endParaRPr>
          </a:p>
          <a:p>
            <a:r>
              <a:rPr lang="cs-CZ" dirty="0">
                <a:solidFill>
                  <a:srgbClr val="000000"/>
                </a:solidFill>
              </a:rPr>
              <a:t>Obsluha </a:t>
            </a:r>
            <a:r>
              <a:rPr lang="cs-CZ" dirty="0" err="1">
                <a:solidFill>
                  <a:srgbClr val="000000"/>
                </a:solidFill>
              </a:rPr>
              <a:t>VZV</a:t>
            </a:r>
            <a:r>
              <a:rPr lang="cs-CZ" dirty="0">
                <a:solidFill>
                  <a:srgbClr val="000000"/>
                </a:solidFill>
              </a:rPr>
              <a:t> nebo jeřábu musí mít příslušné oprávnění k obsluze těchto prostředků.</a:t>
            </a:r>
          </a:p>
          <a:p>
            <a:endParaRPr lang="cs-CZ" dirty="0">
              <a:solidFill>
                <a:srgbClr val="000000"/>
              </a:solidFill>
            </a:endParaRPr>
          </a:p>
          <a:p>
            <a:r>
              <a:rPr lang="cs-CZ" dirty="0">
                <a:solidFill>
                  <a:srgbClr val="000000"/>
                </a:solidFill>
              </a:rPr>
              <a:t>Pokud se musí břemeno přivazovat nebo odvazovat, vykonává tuto činnost kompetentní pracovník (vazač), mající k tomuto příslušné oprávnění.</a:t>
            </a:r>
          </a:p>
          <a:p>
            <a:endParaRPr lang="de-DE"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30</a:t>
            </a:fld>
            <a:endParaRPr lang="de-DE"/>
          </a:p>
        </p:txBody>
      </p:sp>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Pracovníci pohybující se kolem břemene musí být vybaveni osobními ochrannými pracovními pomůckami (helma, pracovní obuv atd.) a  musí být snadno identifikovatelní (výstražnou vestu).</a:t>
            </a:r>
          </a:p>
          <a:p>
            <a:endParaRPr lang="cs-CZ" dirty="0">
              <a:solidFill>
                <a:srgbClr val="000000"/>
              </a:solidFill>
            </a:endParaRPr>
          </a:p>
          <a:p>
            <a:r>
              <a:rPr lang="cs-CZ" dirty="0">
                <a:solidFill>
                  <a:srgbClr val="000000"/>
                </a:solidFill>
              </a:rPr>
              <a:t>V pracovním prostoru (tj. pod zavěšeným nebo zvednutým břemenem a v jeho těsné blízkosti) musí být dodržován zákaz vstupu nepovolaným osobám a vjezdu dopravních prostředků, jejichž činnost nesouvisí s prováděnými manipulacemi.</a:t>
            </a:r>
          </a:p>
          <a:p>
            <a:endParaRPr lang="cs-CZ" dirty="0">
              <a:solidFill>
                <a:srgbClr val="000000"/>
              </a:solidFill>
            </a:endParaRPr>
          </a:p>
          <a:p>
            <a:r>
              <a:rPr lang="cs-CZ" dirty="0">
                <a:solidFill>
                  <a:srgbClr val="000000"/>
                </a:solidFill>
              </a:rPr>
              <a:t>Břemena nesmí být dopravována nad jinými pracovníky (ani jinými osobami) nebo v jejich bezprostřední blízkosti.</a:t>
            </a:r>
          </a:p>
          <a:p>
            <a:endParaRPr lang="cs-CZ" dirty="0">
              <a:solidFill>
                <a:srgbClr val="000000"/>
              </a:solidFill>
            </a:endParaRPr>
          </a:p>
          <a:p>
            <a:r>
              <a:rPr lang="cs-CZ" dirty="0">
                <a:solidFill>
                  <a:srgbClr val="000000"/>
                </a:solidFill>
              </a:rPr>
              <a:t>Všichni pracovníci musí zachovávat dostatečný odstup od břemene s nímž se manipuluje. Břemeno se nesmí přidržovat, vyrovnávat atd. rukama.</a:t>
            </a:r>
          </a:p>
          <a:p>
            <a:endParaRPr lang="de-DE"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31</a:t>
            </a:fld>
            <a:endParaRPr lang="de-DE"/>
          </a:p>
        </p:txBody>
      </p:sp>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2"/>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3"/>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17.) Nabíjecí pracoviště</a:t>
            </a:r>
            <a:endParaRPr lang="de-DE" sz="2800" dirty="0"/>
          </a:p>
        </p:txBody>
      </p:sp>
      <p:sp>
        <p:nvSpPr>
          <p:cNvPr id="10" name="Zástupný symbol pro obsah 9"/>
          <p:cNvSpPr>
            <a:spLocks noGrp="1"/>
          </p:cNvSpPr>
          <p:nvPr>
            <p:ph idx="1"/>
            <p:custDataLst>
              <p:tags r:id="rId4"/>
            </p:custDataLst>
          </p:nvPr>
        </p:nvSpPr>
        <p:spPr>
          <a:xfrm>
            <a:off x="259079" y="1295400"/>
            <a:ext cx="10298085" cy="722326"/>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Pokud EF v prostorách RBCB provozuje nabíjecí stanoviště (otevřený prostor určený a přizpůsobený pro dobíjení baterií, prostor může být rovněž využit pro údržbu baterií):</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32</a:t>
            </a:fld>
            <a:endParaRPr lang="de-DE"/>
          </a:p>
        </p:txBody>
      </p:sp>
      <p:sp>
        <p:nvSpPr>
          <p:cNvPr id="6" name="Zástupný symbol pro obsah 9"/>
          <p:cNvSpPr txBox="1">
            <a:spLocks/>
          </p:cNvSpPr>
          <p:nvPr>
            <p:custDataLst>
              <p:tags r:id="rId5"/>
            </p:custDataLst>
          </p:nvPr>
        </p:nvSpPr>
        <p:spPr>
          <a:xfrm>
            <a:off x="1939620" y="2085162"/>
            <a:ext cx="8770380" cy="3445814"/>
          </a:xfrm>
          <a:prstGeom prst="rect">
            <a:avLst/>
          </a:prstGeo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rtlCol="0" anchor="t" anchorCtr="0" compatLnSpc="1">
            <a:prstTxWarp prst="textNoShape">
              <a:avLst/>
            </a:prstTxWarp>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fontAlgn="auto">
              <a:spcAft>
                <a:spcPts val="0"/>
              </a:spcAft>
            </a:pPr>
            <a:r>
              <a:rPr lang="cs-CZ" dirty="0">
                <a:solidFill>
                  <a:srgbClr val="000000"/>
                </a:solidFill>
              </a:rPr>
              <a:t>V okruhu 2,5 m od nabíjecího stanoviště nesmí být žádný hořlavý materiál a nebo musí být oddělen nehořlavou překážkou od baterie.</a:t>
            </a:r>
          </a:p>
          <a:p>
            <a:pPr fontAlgn="auto">
              <a:spcAft>
                <a:spcPts val="0"/>
              </a:spcAft>
            </a:pPr>
            <a:endParaRPr lang="cs-CZ" dirty="0">
              <a:solidFill>
                <a:srgbClr val="000000"/>
              </a:solidFill>
            </a:endParaRPr>
          </a:p>
          <a:p>
            <a:pPr fontAlgn="auto">
              <a:spcAft>
                <a:spcPts val="0"/>
              </a:spcAft>
            </a:pPr>
            <a:r>
              <a:rPr lang="cs-CZ" dirty="0">
                <a:solidFill>
                  <a:srgbClr val="000000"/>
                </a:solidFill>
              </a:rPr>
              <a:t>Stanoviště musí být dobře větrané, označené bezpečnostními tabulkami a v blízkosti musí být umístěn hasící přístroj.</a:t>
            </a:r>
          </a:p>
          <a:p>
            <a:pPr fontAlgn="auto">
              <a:spcAft>
                <a:spcPts val="0"/>
              </a:spcAft>
            </a:pPr>
            <a:endParaRPr lang="cs-CZ" dirty="0">
              <a:solidFill>
                <a:srgbClr val="000000"/>
              </a:solidFill>
            </a:endParaRPr>
          </a:p>
          <a:p>
            <a:pPr fontAlgn="auto">
              <a:spcAft>
                <a:spcPts val="0"/>
              </a:spcAft>
            </a:pPr>
            <a:r>
              <a:rPr lang="cs-CZ" dirty="0">
                <a:solidFill>
                  <a:srgbClr val="000000"/>
                </a:solidFill>
              </a:rPr>
              <a:t>Pracovníci manipulujícími s bateriemi musí být vybaveny osobními ochrannými prostředky (ochranné brýle nebo obličejový štít, gumové rukavice atd.) dle vyhodnocení rizik.</a:t>
            </a:r>
          </a:p>
          <a:p>
            <a:pPr fontAlgn="auto">
              <a:spcAft>
                <a:spcPts val="0"/>
              </a:spcAft>
            </a:pPr>
            <a:endParaRPr lang="cs-CZ" dirty="0">
              <a:solidFill>
                <a:srgbClr val="000000"/>
              </a:solidFill>
            </a:endParaRPr>
          </a:p>
        </p:txBody>
      </p:sp>
    </p:spTree>
    <p:custDataLst>
      <p:tags r:id="rId1"/>
    </p:custDataLst>
    <p:extLst>
      <p:ext uri="{BB962C8B-B14F-4D97-AF65-F5344CB8AC3E}">
        <p14:creationId xmlns:p14="http://schemas.microsoft.com/office/powerpoint/2010/main" val="2086847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2"/>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3"/>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18.) Práce na elektrickém zařízení</a:t>
            </a:r>
            <a:endParaRPr lang="de-DE" sz="2800" dirty="0"/>
          </a:p>
        </p:txBody>
      </p:sp>
      <p:sp>
        <p:nvSpPr>
          <p:cNvPr id="10" name="Zástupný symbol pro obsah 9"/>
          <p:cNvSpPr>
            <a:spLocks noGrp="1"/>
          </p:cNvSpPr>
          <p:nvPr>
            <p:ph idx="1"/>
            <p:custDataLst>
              <p:tags r:id="rId4"/>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sz="1800" b="0" i="0" u="none" strike="noStrike" baseline="0" dirty="0">
                <a:solidFill>
                  <a:srgbClr val="000000"/>
                </a:solidFill>
                <a:latin typeface="Wingdings 3" panose="05040102010807070707" pitchFamily="18" charset="2"/>
              </a:rPr>
              <a:t> </a:t>
            </a:r>
            <a:r>
              <a:rPr lang="cs-CZ" sz="1800" b="0" i="0" u="none" strike="noStrike" baseline="0" dirty="0">
                <a:solidFill>
                  <a:srgbClr val="000000"/>
                </a:solidFill>
                <a:latin typeface="Bosch Office Sans" pitchFamily="2" charset="0"/>
              </a:rPr>
              <a:t>Průchody kabelů přes dveřní a okenní otvory – použít červenou dvouplášťovou chráničku kabelu v délce min 1 m!</a:t>
            </a:r>
          </a:p>
          <a:p>
            <a:endParaRPr lang="de-DE"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33</a:t>
            </a:fld>
            <a:endParaRPr lang="de-DE"/>
          </a:p>
        </p:txBody>
      </p:sp>
      <p:pic>
        <p:nvPicPr>
          <p:cNvPr id="5" name="Obrázek 4">
            <a:extLst>
              <a:ext uri="{FF2B5EF4-FFF2-40B4-BE49-F238E27FC236}">
                <a16:creationId xmlns:a16="http://schemas.microsoft.com/office/drawing/2014/main" id="{C3971A40-E03E-433F-8B56-D86EDFBC7A89}"/>
              </a:ext>
            </a:extLst>
          </p:cNvPr>
          <p:cNvPicPr>
            <a:picLocks noChangeAspect="1"/>
          </p:cNvPicPr>
          <p:nvPr/>
        </p:nvPicPr>
        <p:blipFill>
          <a:blip r:embed="rId6"/>
          <a:stretch>
            <a:fillRect/>
          </a:stretch>
        </p:blipFill>
        <p:spPr>
          <a:xfrm>
            <a:off x="636681" y="1989966"/>
            <a:ext cx="3686226" cy="2885247"/>
          </a:xfrm>
          <a:prstGeom prst="rect">
            <a:avLst/>
          </a:prstGeom>
        </p:spPr>
      </p:pic>
      <p:pic>
        <p:nvPicPr>
          <p:cNvPr id="7" name="Obrázek 6">
            <a:extLst>
              <a:ext uri="{FF2B5EF4-FFF2-40B4-BE49-F238E27FC236}">
                <a16:creationId xmlns:a16="http://schemas.microsoft.com/office/drawing/2014/main" id="{FEFA99EF-D86A-4808-AEBD-295610E288F2}"/>
              </a:ext>
            </a:extLst>
          </p:cNvPr>
          <p:cNvPicPr>
            <a:picLocks noChangeAspect="1"/>
          </p:cNvPicPr>
          <p:nvPr/>
        </p:nvPicPr>
        <p:blipFill>
          <a:blip r:embed="rId7"/>
          <a:stretch>
            <a:fillRect/>
          </a:stretch>
        </p:blipFill>
        <p:spPr>
          <a:xfrm>
            <a:off x="5255248" y="2055377"/>
            <a:ext cx="3286016" cy="2464512"/>
          </a:xfrm>
          <a:prstGeom prst="rect">
            <a:avLst/>
          </a:prstGeom>
        </p:spPr>
      </p:pic>
    </p:spTree>
    <p:custDataLst>
      <p:tags r:id="rId1"/>
    </p:custDataLst>
    <p:extLst>
      <p:ext uri="{BB962C8B-B14F-4D97-AF65-F5344CB8AC3E}">
        <p14:creationId xmlns:p14="http://schemas.microsoft.com/office/powerpoint/2010/main" val="1212927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2"/>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3"/>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18.) Práce na elektrickém zařízení</a:t>
            </a:r>
            <a:endParaRPr lang="de-DE" sz="2800" dirty="0"/>
          </a:p>
        </p:txBody>
      </p:sp>
      <p:sp>
        <p:nvSpPr>
          <p:cNvPr id="10" name="Zástupný symbol pro obsah 9"/>
          <p:cNvSpPr>
            <a:spLocks noGrp="1"/>
          </p:cNvSpPr>
          <p:nvPr>
            <p:ph idx="1"/>
            <p:custDataLst>
              <p:tags r:id="rId4"/>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Před započetím a po ukončení práce na elektrickém zařízení (EZ) v majetku RBCB musí vedoucí práce EF informovat koordinátora EF. Předání a převzetí pracoviště kde probíhají elektrické práce musí proběhnout písemně. </a:t>
            </a:r>
          </a:p>
          <a:p>
            <a:r>
              <a:rPr lang="cs-CZ" b="1" dirty="0">
                <a:solidFill>
                  <a:srgbClr val="000000"/>
                </a:solidFill>
              </a:rPr>
              <a:t>Pro každou elektrickou práci musí být stanoven vedoucí práce </a:t>
            </a:r>
            <a:r>
              <a:rPr lang="cs-CZ" dirty="0">
                <a:solidFill>
                  <a:srgbClr val="000000"/>
                </a:solidFill>
              </a:rPr>
              <a:t>– „Vedoucí elektrotechnik“ dle §7 NV č. 194/2022 Sb. v platném znění, s konečnou odpovědností za pracovní činnosti prováděné na EZ. </a:t>
            </a:r>
          </a:p>
          <a:p>
            <a:r>
              <a:rPr lang="cs-CZ" dirty="0">
                <a:solidFill>
                  <a:srgbClr val="000000"/>
                </a:solidFill>
              </a:rPr>
              <a:t>V RBCB je zakázáno provádět práce pod napětím na obvodech nízkého napětí!</a:t>
            </a:r>
          </a:p>
          <a:p>
            <a:r>
              <a:rPr lang="cs-CZ" dirty="0">
                <a:solidFill>
                  <a:srgbClr val="000000"/>
                </a:solidFill>
              </a:rPr>
              <a:t>Je zakázáno provádět práce na el. rozvaděčích budov bez vědomí oddělení FCM.</a:t>
            </a:r>
          </a:p>
          <a:p>
            <a:r>
              <a:rPr lang="cs-CZ" dirty="0">
                <a:solidFill>
                  <a:srgbClr val="000000"/>
                </a:solidFill>
              </a:rPr>
              <a:t>Na požádání musí EF předložit důkaz o provedené platné elektrické revizi zařízení ve vlastnictví EF a dále tyto zařízení musí splňovat platné předpisy.</a:t>
            </a:r>
          </a:p>
          <a:p>
            <a:r>
              <a:rPr lang="cs-CZ" dirty="0">
                <a:solidFill>
                  <a:srgbClr val="000000"/>
                </a:solidFill>
              </a:rPr>
              <a:t>Externí firma odpovídá za to, že pracovníci provádějící elektrické práce mají potřebnou kvalifikaci dle Nařízení vlády č. 194/2022 Sb. </a:t>
            </a:r>
          </a:p>
          <a:p>
            <a:endParaRPr lang="cs-CZ" dirty="0">
              <a:solidFill>
                <a:srgbClr val="000000"/>
              </a:solidFill>
            </a:endParaRPr>
          </a:p>
          <a:p>
            <a:endParaRPr lang="de-DE"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34</a:t>
            </a:fld>
            <a:endParaRPr lang="de-DE"/>
          </a:p>
        </p:txBody>
      </p:sp>
    </p:spTree>
    <p:custDataLst>
      <p:tags r:id="rId1"/>
    </p:custDataLst>
    <p:extLst>
      <p:ext uri="{BB962C8B-B14F-4D97-AF65-F5344CB8AC3E}">
        <p14:creationId xmlns:p14="http://schemas.microsoft.com/office/powerpoint/2010/main" val="340159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2"/>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3"/>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19.) Prostory s nebezpečím výbuchu - EX</a:t>
            </a:r>
            <a:endParaRPr lang="de-DE" sz="2800" dirty="0"/>
          </a:p>
        </p:txBody>
      </p:sp>
      <p:sp>
        <p:nvSpPr>
          <p:cNvPr id="10" name="Zástupný symbol pro obsah 9"/>
          <p:cNvSpPr>
            <a:spLocks noGrp="1"/>
          </p:cNvSpPr>
          <p:nvPr>
            <p:ph idx="1"/>
            <p:custDataLst>
              <p:tags r:id="rId4"/>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Zabránit vzniku výbušné atmosféry.</a:t>
            </a:r>
          </a:p>
          <a:p>
            <a:endParaRPr lang="cs-CZ" dirty="0">
              <a:solidFill>
                <a:srgbClr val="000000"/>
              </a:solidFill>
            </a:endParaRPr>
          </a:p>
          <a:p>
            <a:r>
              <a:rPr lang="cs-CZ" dirty="0">
                <a:solidFill>
                  <a:srgbClr val="000000"/>
                </a:solidFill>
              </a:rPr>
              <a:t>Místa, kde není vyloučen vznik výbušné atmosféry musí být ohraničena a označena bezpečnostní tabulkou.</a:t>
            </a:r>
          </a:p>
          <a:p>
            <a:endParaRPr lang="cs-CZ" dirty="0">
              <a:solidFill>
                <a:srgbClr val="000000"/>
              </a:solidFill>
            </a:endParaRPr>
          </a:p>
          <a:p>
            <a:r>
              <a:rPr lang="cs-CZ" dirty="0">
                <a:solidFill>
                  <a:srgbClr val="000000"/>
                </a:solidFill>
              </a:rPr>
              <a:t>S koordinátorem EF vyplnit formulář pro tzv. práce na povolení „Příkaz V“ (NV č. 406/2004 Sb., </a:t>
            </a:r>
            <a:br>
              <a:rPr lang="cs-CZ" dirty="0">
                <a:solidFill>
                  <a:srgbClr val="000000"/>
                </a:solidFill>
              </a:rPr>
            </a:br>
            <a:r>
              <a:rPr lang="cs-CZ" dirty="0">
                <a:solidFill>
                  <a:srgbClr val="000000"/>
                </a:solidFill>
              </a:rPr>
              <a:t>o bližších požadavcích na zajištění bezpečnosti a ochrany zdraví při práci v prostředí s nebezpečím výbuchu), seznámení s DOPV RBCB (Dokumentace o ochraně před výbuchem).</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35</a:t>
            </a:fld>
            <a:endParaRPr lang="de-DE"/>
          </a:p>
        </p:txBody>
      </p:sp>
      <p:pic>
        <p:nvPicPr>
          <p:cNvPr id="4" name="Obrázek 1">
            <a:extLst>
              <a:ext uri="{FF2B5EF4-FFF2-40B4-BE49-F238E27FC236}">
                <a16:creationId xmlns:a16="http://schemas.microsoft.com/office/drawing/2014/main" id="{004FADCC-5CEF-B3BF-C1FF-CB7B129CCDB9}"/>
              </a:ext>
            </a:extLst>
          </p:cNvPr>
          <p:cNvPicPr>
            <a:picLocks noChangeAspect="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8181340" y="699933"/>
            <a:ext cx="1066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49708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9080" y="648001"/>
            <a:ext cx="10452100" cy="4309514"/>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Plní-li na jednom pracovišti úkoly zaměstnanci dvou a více zaměstnavatelů, jsou zaměstnavatelé povinni vzájemně se písemně informovat o rizicích a přijatých opatřeních k ochraně před jejich působením, která se týkají výkonu práce a pracoviště, a spolupracovat při zajišťování bezpečnosti a ochrany zdraví při práci pro všechny zaměstnance na pracovišti. Na základě písemné dohody zúčastněných zaměstnavatelů touto dohodou pověřený zaměstnavatel koordinuje provádění opatření k ochraně bezpečnosti a zdraví zaměstnanců a postupy k jejich zajištění.</a:t>
            </a:r>
          </a:p>
          <a:p>
            <a:r>
              <a:rPr lang="cs-CZ" dirty="0">
                <a:solidFill>
                  <a:srgbClr val="000000"/>
                </a:solidFill>
              </a:rPr>
              <a:t>Každý ze zaměstnavatelů uvedených v předchozím odstavci je povinen: </a:t>
            </a:r>
          </a:p>
          <a:p>
            <a:pPr lvl="1">
              <a:buFont typeface="Wingdings 3" panose="05040102010807070707" pitchFamily="18" charset="2"/>
              <a:buChar char=""/>
            </a:pPr>
            <a:r>
              <a:rPr lang="cs-CZ" dirty="0">
                <a:solidFill>
                  <a:srgbClr val="000000"/>
                </a:solidFill>
              </a:rPr>
              <a:t>zajistit, aby jeho činnosti a práce jeho zaměstnanců byly organizovány, koordinovány a prováděny tak, aby současně byli chráněni také zaměstnanci dalšího zaměstnavatele, </a:t>
            </a:r>
          </a:p>
          <a:p>
            <a:pPr lvl="1">
              <a:buFont typeface="Wingdings 3" panose="05040102010807070707" pitchFamily="18" charset="2"/>
              <a:buChar char=""/>
            </a:pPr>
            <a:r>
              <a:rPr lang="cs-CZ" dirty="0">
                <a:solidFill>
                  <a:srgbClr val="000000"/>
                </a:solidFill>
              </a:rPr>
              <a:t>dostatečně a bez zbytečného odkladu informovat odborovou organizaci nebo zástupce zaměstnanců pro oblast bezpečnosti a ochrany zdraví při práci, a nepůsobí-li u něj, přímo své zaměstnance o rizicích a přijatých opatřeních, které získal od jiných zaměstnavatelů.</a:t>
            </a:r>
          </a:p>
          <a:p>
            <a:r>
              <a:rPr lang="cs-CZ" dirty="0">
                <a:solidFill>
                  <a:srgbClr val="000000"/>
                </a:solidFill>
              </a:rPr>
              <a:t>Všechny práce jsou prováděny v souladu s platnou legislativou a s interními předpisy RBCB </a:t>
            </a:r>
            <a:r>
              <a:rPr lang="cs-CZ" sz="1600" dirty="0">
                <a:solidFill>
                  <a:srgbClr val="000000"/>
                </a:solidFill>
              </a:rPr>
              <a:t>(např. Metody BOZP, DPŘ, DOPV (Dokumentace o ochraně před výbuchem), SBP ZZ (Systém bezpečné práce SBP pro zdvihací zařízení), pracovní systém ZZ, místní provozní řády a jiné předpisy).</a:t>
            </a:r>
          </a:p>
          <a:p>
            <a:pPr marL="0" indent="0">
              <a:buNone/>
            </a:pPr>
            <a:endParaRPr lang="cs-CZ" dirty="0">
              <a:solidFill>
                <a:srgbClr val="000000"/>
              </a:solidFill>
              <a:highlight>
                <a:srgbClr val="FFFF00"/>
              </a:highlight>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4</a:t>
            </a:fld>
            <a:endParaRPr lang="de-DE" dirty="0"/>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2. Směrnice pro externí firmy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b="1" dirty="0">
                <a:solidFill>
                  <a:srgbClr val="000000"/>
                </a:solidFill>
              </a:rPr>
              <a:t>RBCB</a:t>
            </a:r>
            <a:r>
              <a:rPr lang="cs-CZ" dirty="0">
                <a:solidFill>
                  <a:srgbClr val="000000"/>
                </a:solidFill>
              </a:rPr>
              <a:t> – společnost Robert Bosch spol. s r.o., České Budějovice</a:t>
            </a:r>
          </a:p>
          <a:p>
            <a:pPr>
              <a:buFont typeface="Wingdings 3" panose="05040102010807070707" pitchFamily="18" charset="2"/>
              <a:buChar char=""/>
            </a:pPr>
            <a:endParaRPr lang="cs-CZ" dirty="0">
              <a:solidFill>
                <a:srgbClr val="000000"/>
              </a:solidFill>
            </a:endParaRPr>
          </a:p>
          <a:p>
            <a:r>
              <a:rPr lang="cs-CZ" b="1" dirty="0">
                <a:solidFill>
                  <a:srgbClr val="000000"/>
                </a:solidFill>
              </a:rPr>
              <a:t>Externí firma (EF)  - </a:t>
            </a:r>
            <a:r>
              <a:rPr lang="cs-CZ" dirty="0">
                <a:solidFill>
                  <a:srgbClr val="000000"/>
                </a:solidFill>
              </a:rPr>
              <a:t>Firma, která z pověření RBCB je činná v objektech firmy RBCB. </a:t>
            </a:r>
          </a:p>
          <a:p>
            <a:endParaRPr lang="cs-CZ" dirty="0">
              <a:solidFill>
                <a:srgbClr val="000000"/>
              </a:solidFill>
            </a:endParaRPr>
          </a:p>
          <a:p>
            <a:r>
              <a:rPr lang="cs-CZ" b="1" dirty="0">
                <a:solidFill>
                  <a:srgbClr val="000000"/>
                </a:solidFill>
              </a:rPr>
              <a:t>Koordinátor EF –</a:t>
            </a:r>
            <a:r>
              <a:rPr lang="cs-CZ" dirty="0">
                <a:solidFill>
                  <a:srgbClr val="000000"/>
                </a:solidFill>
              </a:rPr>
              <a:t>  písemně stanovený pracovník RBCB, který dozoruje a koordinuje práce EF v objektech RBCB.</a:t>
            </a:r>
          </a:p>
          <a:p>
            <a:pPr>
              <a:buFont typeface="Wingdings 3" panose="05040102010807070707" pitchFamily="18" charset="2"/>
              <a:buChar char=""/>
            </a:pPr>
            <a:endParaRPr lang="cs-CZ" dirty="0">
              <a:solidFill>
                <a:srgbClr val="000000"/>
              </a:solidFill>
            </a:endParaRPr>
          </a:p>
          <a:p>
            <a:r>
              <a:rPr lang="cs-CZ" b="1" dirty="0">
                <a:solidFill>
                  <a:srgbClr val="000000"/>
                </a:solidFill>
              </a:rPr>
              <a:t>Zmocněnec EF</a:t>
            </a:r>
            <a:r>
              <a:rPr lang="cs-CZ" dirty="0">
                <a:solidFill>
                  <a:srgbClr val="000000"/>
                </a:solidFill>
              </a:rPr>
              <a:t> </a:t>
            </a:r>
            <a:r>
              <a:rPr lang="cs-CZ" b="1" dirty="0">
                <a:solidFill>
                  <a:srgbClr val="000000"/>
                </a:solidFill>
              </a:rPr>
              <a:t>-</a:t>
            </a:r>
            <a:r>
              <a:rPr lang="cs-CZ" dirty="0">
                <a:solidFill>
                  <a:srgbClr val="000000"/>
                </a:solidFill>
              </a:rPr>
              <a:t> Pracovník EF, který byl EF pověřen řídit a dozorovat práce prováděné v RBCB.</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5</a:t>
            </a:fld>
            <a:endParaRPr lang="de-DE" dirty="0"/>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b="1" dirty="0">
                <a:solidFill>
                  <a:srgbClr val="000000"/>
                </a:solidFill>
              </a:rPr>
              <a:t>Povinnosti externí firmy : </a:t>
            </a:r>
          </a:p>
          <a:p>
            <a:pPr lvl="1">
              <a:buFont typeface="Wingdings 3" panose="05040102010807070707" pitchFamily="18" charset="2"/>
              <a:buChar char=""/>
            </a:pPr>
            <a:r>
              <a:rPr lang="cs-CZ" dirty="0">
                <a:solidFill>
                  <a:srgbClr val="000000"/>
                </a:solidFill>
              </a:rPr>
              <a:t>Při provádění prací ručí v plném rozsahu za odbornou způsobilost (aktuálnost dokladů o odborné způsobilosti) a dodržování bezpečnostních předpisů svých zaměstnanců.</a:t>
            </a:r>
          </a:p>
          <a:p>
            <a:pPr lvl="1">
              <a:buFont typeface="Wingdings 3" panose="05040102010807070707" pitchFamily="18" charset="2"/>
              <a:buChar char=""/>
            </a:pPr>
            <a:r>
              <a:rPr lang="cs-CZ" dirty="0">
                <a:solidFill>
                  <a:srgbClr val="000000"/>
                </a:solidFill>
              </a:rPr>
              <a:t>Stanovení zmocněnce EF, pokud EF vykonává práce na zařízení a majetku v areálu RBCB. </a:t>
            </a:r>
          </a:p>
          <a:p>
            <a:pPr lvl="1">
              <a:buFont typeface="Wingdings 3" panose="05040102010807070707" pitchFamily="18" charset="2"/>
              <a:buChar char=""/>
            </a:pPr>
            <a:r>
              <a:rPr lang="cs-CZ" dirty="0">
                <a:solidFill>
                  <a:srgbClr val="000000"/>
                </a:solidFill>
              </a:rPr>
              <a:t>Spolupracovat s příslušným koordinátorem EF.</a:t>
            </a:r>
          </a:p>
          <a:p>
            <a:pPr lvl="1">
              <a:buFont typeface="Wingdings 3" panose="05040102010807070707" pitchFamily="18" charset="2"/>
              <a:buChar char=""/>
            </a:pPr>
            <a:r>
              <a:rPr lang="cs-CZ" dirty="0">
                <a:solidFill>
                  <a:srgbClr val="000000"/>
                </a:solidFill>
              </a:rPr>
              <a:t>Potvrdit formulář </a:t>
            </a:r>
            <a:r>
              <a:rPr lang="cs-CZ" b="1" dirty="0"/>
              <a:t>Odpovědnost externích firem</a:t>
            </a:r>
            <a:r>
              <a:rPr lang="cs-CZ" dirty="0">
                <a:solidFill>
                  <a:srgbClr val="000000"/>
                </a:solidFill>
              </a:rPr>
              <a:t>. Tento formulář podepíše jednatel nebo jím zplnomocněná osoba při podpisu smlouvy, toto zajišťuje oddělení nákupu RBCB nebo koordinátor EF.</a:t>
            </a:r>
          </a:p>
          <a:p>
            <a:pPr lvl="1">
              <a:buFont typeface="Wingdings 3" panose="05040102010807070707" pitchFamily="18" charset="2"/>
              <a:buChar char=""/>
            </a:pPr>
            <a:endParaRPr lang="cs-CZ" dirty="0">
              <a:solidFill>
                <a:srgbClr val="000000"/>
              </a:solidFill>
            </a:endParaRPr>
          </a:p>
          <a:p>
            <a:pPr>
              <a:spcBef>
                <a:spcPts val="0"/>
              </a:spcBef>
              <a:spcAft>
                <a:spcPts val="0"/>
              </a:spcAft>
            </a:pPr>
            <a:endParaRPr lang="de-DE" dirty="0">
              <a:solidFill>
                <a:srgbClr val="000000"/>
              </a:solidFill>
            </a:endParaRPr>
          </a:p>
          <a:p>
            <a:pPr lvl="1">
              <a:buFont typeface="Wingdings 3" panose="05040102010807070707" pitchFamily="18" charset="2"/>
              <a:buChar char=""/>
            </a:pPr>
            <a:endParaRPr lang="cs-CZ" b="1" dirty="0">
              <a:solidFill>
                <a:srgbClr val="000000"/>
              </a:solidFill>
            </a:endParaRPr>
          </a:p>
          <a:p>
            <a:pPr lvl="1">
              <a:buClr>
                <a:srgbClr val="3A5A82"/>
              </a:buClr>
              <a:buSzPts val="900"/>
              <a:buFont typeface="Wingdings"/>
              <a:buChar char="q"/>
            </a:pPr>
            <a:endParaRPr lang="cs-CZ"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6</a:t>
            </a:fld>
            <a:endParaRPr lang="de-DE" dirty="0"/>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custDataLst>
              <p:tags r:id="rId3"/>
            </p:custDataLst>
          </p:nvPr>
        </p:nvSpPr>
        <p:spPr>
          <a:xfrm>
            <a:off x="259080" y="1295400"/>
            <a:ext cx="10452100" cy="416814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buSzPct val="100000"/>
            </a:pPr>
            <a:r>
              <a:rPr lang="cs-CZ" b="1" dirty="0">
                <a:solidFill>
                  <a:srgbClr val="000000"/>
                </a:solidFill>
              </a:rPr>
              <a:t>Formulář Odpovědnost externích firem.</a:t>
            </a:r>
          </a:p>
          <a:p>
            <a:pPr lvl="1">
              <a:buFont typeface="Wingdings 3" panose="05040102010807070707" pitchFamily="18" charset="2"/>
              <a:buChar char=""/>
            </a:pPr>
            <a:r>
              <a:rPr lang="cs-CZ" dirty="0">
                <a:solidFill>
                  <a:srgbClr val="000000"/>
                </a:solidFill>
              </a:rPr>
              <a:t>Podpisem tohoto dokumentu se externí firma (dodavatel) zavazuje k dodržování  pravidel pro práci v objektech RBCB uvedených v presentaci </a:t>
            </a:r>
            <a:r>
              <a:rPr lang="cs-CZ" i="1" dirty="0">
                <a:solidFill>
                  <a:srgbClr val="000000"/>
                </a:solidFill>
              </a:rPr>
              <a:t>Obecné podmínky pro provádění prací externích firem v objektech firmy Robert Bosch s r. o.</a:t>
            </a:r>
            <a:r>
              <a:rPr lang="cs-CZ" dirty="0">
                <a:solidFill>
                  <a:srgbClr val="000000"/>
                </a:solidFill>
              </a:rPr>
              <a:t>, který je dostupný na internetu viz. odkaz obsažený ve formuláři „Odpovědnost externích firem“. Dle této presentace musí být proškolený každý pracovník vstupující do RBCB včetně zaměstnanců subdodavatelů, kteří jsou ve smluvním vztahu s dodavatelem a budou pod vedením dodavatele v RBCB pracovat.</a:t>
            </a:r>
          </a:p>
          <a:p>
            <a:pPr lvl="1">
              <a:buFont typeface="Wingdings 3" panose="05040102010807070707" pitchFamily="18" charset="2"/>
              <a:buChar char=""/>
            </a:pPr>
            <a:r>
              <a:rPr lang="cs-CZ" dirty="0">
                <a:solidFill>
                  <a:srgbClr val="000000"/>
                </a:solidFill>
              </a:rPr>
              <a:t>Dodržování zákonných pravidel není z povinností vyjmuto.</a:t>
            </a:r>
          </a:p>
          <a:p>
            <a:pPr lvl="1">
              <a:buFont typeface="Wingdings 3" panose="05040102010807070707" pitchFamily="18" charset="2"/>
              <a:buChar char=""/>
            </a:pPr>
            <a:r>
              <a:rPr lang="cs-CZ" dirty="0">
                <a:solidFill>
                  <a:srgbClr val="000000"/>
                </a:solidFill>
              </a:rPr>
              <a:t>K zajištění spolupráce a koordinace prací je externí firma povinna stanovit zmocněnce EF, který bude odpovědný za dodržování uvedených požadavků. Jeho partnerem ze strany RBCB bude koordinátor EF pro externí firmy jmenovaný pro práce v daném úseku. </a:t>
            </a:r>
          </a:p>
          <a:p>
            <a:pPr lvl="1">
              <a:buFont typeface="Wingdings 3" panose="05040102010807070707" pitchFamily="18" charset="2"/>
              <a:buChar char=""/>
            </a:pPr>
            <a:r>
              <a:rPr lang="cs-CZ" dirty="0">
                <a:solidFill>
                  <a:srgbClr val="000000"/>
                </a:solidFill>
              </a:rPr>
              <a:t>Pokud pracovník EF při své práci porušuje povinnosti vyplývající z této presentace, může koordinátor EF nebo jeho zástupce, tuto práci zastavit do doby zjednání nápravy, vykázat ze závodu pracovníka EF, který je pod vlivem alkoholu nebo návykových látek, nebo ukončit spolupráci s EF.</a:t>
            </a:r>
          </a:p>
          <a:p>
            <a:pPr lvl="1">
              <a:buFont typeface="Wingdings 3" panose="05040102010807070707" pitchFamily="18" charset="2"/>
              <a:buChar char=""/>
            </a:pPr>
            <a:endParaRPr lang="cs-CZ" dirty="0">
              <a:solidFill>
                <a:srgbClr val="000000"/>
              </a:solidFill>
            </a:endParaRPr>
          </a:p>
          <a:p>
            <a:pPr lvl="1">
              <a:buSzPct val="100000"/>
              <a:buFont typeface="Wingdings 3" panose="05040102010807070707" pitchFamily="18" charset="2"/>
              <a:buChar char=""/>
            </a:pPr>
            <a:endParaRPr lang="de-DE" dirty="0">
              <a:solidFill>
                <a:srgbClr val="000000"/>
              </a:solidFill>
            </a:endParaRPr>
          </a:p>
        </p:txBody>
      </p:sp>
      <p:sp>
        <p:nvSpPr>
          <p:cNvPr id="4" name="Zástupný symbol pro číslo snímku 3"/>
          <p:cNvSpPr>
            <a:spLocks noGrp="1"/>
          </p:cNvSpPr>
          <p:nvPr>
            <p:ph type="sldNum" sz="quarter" idx="12"/>
          </p:nvPr>
        </p:nvSpPr>
        <p:spPr/>
        <p:txBody>
          <a:bodyPr/>
          <a:lstStyle/>
          <a:p>
            <a:fld id="{4898AEC0-503E-4FA4-859C-D0F72D6E3F79}" type="slidenum">
              <a:rPr lang="de-DE" smtClean="0"/>
              <a:pPr/>
              <a:t>7</a:t>
            </a:fld>
            <a:endParaRPr lang="de-DE" dirty="0"/>
          </a:p>
        </p:txBody>
      </p:sp>
    </p:spTree>
    <p:custDataLst>
      <p:tags r:id="rId2"/>
    </p:custDataLst>
    <p:extLst>
      <p:ext uri="{BB962C8B-B14F-4D97-AF65-F5344CB8AC3E}">
        <p14:creationId xmlns:p14="http://schemas.microsoft.com/office/powerpoint/2010/main" val="155477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b="1" dirty="0">
                <a:solidFill>
                  <a:srgbClr val="000000"/>
                </a:solidFill>
              </a:rPr>
              <a:t>Základní povinnosti zmocněnce EF: </a:t>
            </a:r>
          </a:p>
          <a:p>
            <a:endParaRPr lang="cs-CZ" b="1" dirty="0">
              <a:solidFill>
                <a:srgbClr val="000000"/>
              </a:solidFill>
            </a:endParaRPr>
          </a:p>
          <a:p>
            <a:pPr lvl="1">
              <a:buFont typeface="Wingdings 3" panose="05040102010807070707" pitchFamily="18" charset="2"/>
              <a:buChar char=""/>
            </a:pPr>
            <a:r>
              <a:rPr lang="cs-CZ" dirty="0">
                <a:solidFill>
                  <a:srgbClr val="000000"/>
                </a:solidFill>
              </a:rPr>
              <a:t>Před vstupem firmy do RBCB vyplnit a podepsat</a:t>
            </a:r>
            <a:r>
              <a:rPr lang="cs-CZ" b="1" dirty="0">
                <a:solidFill>
                  <a:srgbClr val="000000"/>
                </a:solidFill>
              </a:rPr>
              <a:t> </a:t>
            </a:r>
            <a:r>
              <a:rPr lang="cs-CZ" dirty="0">
                <a:solidFill>
                  <a:srgbClr val="000000"/>
                </a:solidFill>
              </a:rPr>
              <a:t>formulář</a:t>
            </a:r>
            <a:r>
              <a:rPr lang="cs-CZ" b="1" dirty="0">
                <a:solidFill>
                  <a:srgbClr val="000000"/>
                </a:solidFill>
              </a:rPr>
              <a:t> Vzájemné informování se o rizicích mezi externí firmou a RBCB.</a:t>
            </a:r>
          </a:p>
          <a:p>
            <a:pPr lvl="1">
              <a:buFont typeface="Wingdings 3" panose="05040102010807070707" pitchFamily="18" charset="2"/>
              <a:buChar char=""/>
            </a:pPr>
            <a:r>
              <a:rPr lang="cs-CZ" dirty="0">
                <a:solidFill>
                  <a:srgbClr val="000000"/>
                </a:solidFill>
              </a:rPr>
              <a:t>O přítomnosti EF v závodě  informuje zmocněnec koordinátora EF před vstupem do objektu RBCB. </a:t>
            </a:r>
          </a:p>
          <a:p>
            <a:pPr lvl="1">
              <a:buFont typeface="Wingdings 3" panose="05040102010807070707" pitchFamily="18" charset="2"/>
              <a:buChar char=""/>
            </a:pPr>
            <a:r>
              <a:rPr lang="cs-CZ" dirty="0">
                <a:solidFill>
                  <a:srgbClr val="000000"/>
                </a:solidFill>
              </a:rPr>
              <a:t>Před začátkem práce vyplnit formulář </a:t>
            </a:r>
            <a:r>
              <a:rPr lang="cs-CZ" b="1" dirty="0">
                <a:solidFill>
                  <a:srgbClr val="000000"/>
                </a:solidFill>
              </a:rPr>
              <a:t>Předání a převzetí pracoviště</a:t>
            </a:r>
            <a:r>
              <a:rPr lang="cs-CZ" dirty="0">
                <a:solidFill>
                  <a:srgbClr val="000000"/>
                </a:solidFill>
              </a:rPr>
              <a:t>, a pokud je potřeba doplní se rizika spojená s konkrétní prací. Ve spolupráci s koordinátorem EF učinit na místě vykonávané práce veškerá opatření potřebná k vyloučení ohrožení pracovníků, životního prostředí a majetku.</a:t>
            </a:r>
          </a:p>
          <a:p>
            <a:pPr lvl="1">
              <a:buFont typeface="Wingdings 3" panose="05040102010807070707" pitchFamily="18" charset="2"/>
              <a:buChar char=""/>
            </a:pPr>
            <a:r>
              <a:rPr lang="cs-CZ" dirty="0">
                <a:solidFill>
                  <a:srgbClr val="000000"/>
                </a:solidFill>
              </a:rPr>
              <a:t>Předat informace o konkrétních podmínkách, za kterých budou práce probíhat, všem svým zaměstnancům včetně zaměstnanců subdodavatelů.</a:t>
            </a:r>
          </a:p>
          <a:p>
            <a:pPr lvl="1">
              <a:buFont typeface="Wingdings 3" panose="05040102010807070707" pitchFamily="18" charset="2"/>
              <a:buChar char=""/>
            </a:pPr>
            <a:r>
              <a:rPr lang="cs-CZ" dirty="0">
                <a:solidFill>
                  <a:srgbClr val="000000"/>
                </a:solidFill>
              </a:rPr>
              <a:t>Po ukončení prací </a:t>
            </a:r>
            <a:r>
              <a:rPr lang="cs-CZ" dirty="0" err="1">
                <a:solidFill>
                  <a:srgbClr val="000000"/>
                </a:solidFill>
              </a:rPr>
              <a:t>dovyplnit</a:t>
            </a:r>
            <a:r>
              <a:rPr lang="cs-CZ" dirty="0">
                <a:solidFill>
                  <a:srgbClr val="000000"/>
                </a:solidFill>
              </a:rPr>
              <a:t> společně s koordinátorem EF případně s jeho zástupcem formulář</a:t>
            </a:r>
            <a:r>
              <a:rPr lang="cs-CZ" b="1" dirty="0">
                <a:solidFill>
                  <a:srgbClr val="000000"/>
                </a:solidFill>
              </a:rPr>
              <a:t> Předání a převzetí pracoviště.</a:t>
            </a:r>
          </a:p>
          <a:p>
            <a:pPr lvl="1">
              <a:buFont typeface="Wingdings 3" panose="05040102010807070707" pitchFamily="18" charset="2"/>
              <a:buChar char=""/>
            </a:pPr>
            <a:endParaRPr lang="cs-CZ"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8</a:t>
            </a:fld>
            <a:endParaRPr lang="de-DE"/>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b="1" dirty="0">
                <a:solidFill>
                  <a:srgbClr val="000000"/>
                </a:solidFill>
              </a:rPr>
              <a:t>Práce na povolení jsou: </a:t>
            </a:r>
          </a:p>
          <a:p>
            <a:pPr lvl="1">
              <a:buFont typeface="Wingdings 3" panose="05040102010807070707" pitchFamily="18" charset="2"/>
              <a:buChar char=""/>
            </a:pPr>
            <a:r>
              <a:rPr lang="cs-CZ" dirty="0">
                <a:solidFill>
                  <a:srgbClr val="000000"/>
                </a:solidFill>
              </a:rPr>
              <a:t>práce s otevřeným ohněm, sváření, řezání plamenem, pájení a broušení s nebezpečím vzniku ohně působením tepla a jisker, střešní opravy s použitím hořáku atd.,</a:t>
            </a:r>
          </a:p>
          <a:p>
            <a:pPr lvl="1">
              <a:buFont typeface="Wingdings 3" panose="05040102010807070707" pitchFamily="18" charset="2"/>
              <a:buChar char=""/>
            </a:pPr>
            <a:r>
              <a:rPr lang="cs-CZ" dirty="0">
                <a:solidFill>
                  <a:srgbClr val="000000"/>
                </a:solidFill>
              </a:rPr>
              <a:t>práce v prostředí s nebezpečím výbuchu příkaz „V“, </a:t>
            </a:r>
          </a:p>
          <a:p>
            <a:pPr lvl="1">
              <a:buFont typeface="Wingdings 3" panose="05040102010807070707" pitchFamily="18" charset="2"/>
              <a:buChar char=""/>
            </a:pPr>
            <a:r>
              <a:rPr lang="cs-CZ" dirty="0">
                <a:solidFill>
                  <a:srgbClr val="000000"/>
                </a:solidFill>
              </a:rPr>
              <a:t>práce s jeřáby, zdvihacím zařízením (viz. část 16),</a:t>
            </a:r>
          </a:p>
          <a:p>
            <a:pPr lvl="1">
              <a:buFont typeface="Wingdings 3" panose="05040102010807070707" pitchFamily="18" charset="2"/>
              <a:buChar char=""/>
            </a:pPr>
            <a:r>
              <a:rPr lang="cs-CZ" dirty="0">
                <a:solidFill>
                  <a:srgbClr val="000000"/>
                </a:solidFill>
              </a:rPr>
              <a:t>práce na elektrických zařízeních VN, VVN a ZVN a v jejich blízkosti - příkaz „B“. </a:t>
            </a:r>
          </a:p>
          <a:p>
            <a:pPr marL="234000" lvl="1" indent="0">
              <a:buNone/>
            </a:pPr>
            <a:endParaRPr lang="cs-CZ" dirty="0">
              <a:solidFill>
                <a:srgbClr val="000000"/>
              </a:solidFill>
            </a:endParaRPr>
          </a:p>
          <a:p>
            <a:pPr marL="252000" lvl="1" indent="-252000">
              <a:lnSpc>
                <a:spcPct val="107000"/>
              </a:lnSpc>
            </a:pPr>
            <a:r>
              <a:rPr lang="cs-CZ" sz="1800" b="1" dirty="0">
                <a:solidFill>
                  <a:srgbClr val="000000"/>
                </a:solidFill>
              </a:rPr>
              <a:t>Povinnosti zmocněnce EF a koordinátora EF při provádění „Prací na povolení“ </a:t>
            </a:r>
          </a:p>
          <a:p>
            <a:pPr lvl="1">
              <a:buFont typeface="Wingdings 3" panose="05040102010807070707" pitchFamily="18" charset="2"/>
              <a:buChar char=""/>
            </a:pPr>
            <a:r>
              <a:rPr lang="cs-CZ" dirty="0">
                <a:solidFill>
                  <a:srgbClr val="000000"/>
                </a:solidFill>
              </a:rPr>
              <a:t>Pro tzv. „Práce na povolení“  musí zmocněnec EF spolu s koordinátorem EF vyplnit potřebná povolení. Zmocněnec EF musí předat informace o konkrétních podmínkách, za kterých budou práce probíhat, všem svým spolupracovníkům a všem pracovníkům subdodavatelů, kteří budou práce v RBCB vykonávat. </a:t>
            </a:r>
            <a:r>
              <a:rPr lang="cs-CZ" b="1" dirty="0">
                <a:solidFill>
                  <a:srgbClr val="000000"/>
                </a:solidFill>
              </a:rPr>
              <a:t>Bez předání těchto informací nemohou zaměstnanci EF tyto práce vykonávat.</a:t>
            </a:r>
          </a:p>
          <a:p>
            <a:pPr marL="234000" lvl="1" indent="0">
              <a:buNone/>
            </a:pPr>
            <a:endParaRPr lang="cs-CZ" dirty="0">
              <a:solidFill>
                <a:srgbClr val="000000"/>
              </a:solidFill>
            </a:endParaRPr>
          </a:p>
          <a:p>
            <a:endParaRPr lang="cs-CZ"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9</a:t>
            </a:fld>
            <a:endParaRPr lang="de-DE"/>
          </a:p>
        </p:txBody>
      </p:sp>
    </p:spTree>
    <p:custDataLst>
      <p:tags r:id="rId2"/>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G1_D2_169.PNG" val="image1.png"/>
  <p:tag name="RIGHT_D2.PNG" val="image3.png"/>
  <p:tag name="BG2_D2_169.PNG" val="image4.png"/>
  <p:tag name="SWITCH_BG1_D2_169.JPG" val="image5.png"/>
  <p:tag name="BOTTOM_D2_169.PNG" val="image6.png"/>
  <p:tag name="LOGO2_D2.PNG" val="image7.png"/>
  <p:tag name="BG3_D2_169.PNG" val="image9.png"/>
  <p:tag name="SWITCH_BG2_D2_169.JPG" val="image8.png"/>
  <p:tag name="LOGO1_D2.PNG" val="image2.png"/>
  <p:tag name="MLTEMPLATEVERSION" val="1.0"/>
  <p:tag name="SAXMLTEMPLATE" val="presentation_169"/>
  <p:tag name="SAXMLCOMPANYNAME" val="bosch"/>
  <p:tag name="SAXMLCOMPANYNAME_PREVIOUS" val="bosch"/>
  <p:tag name="MLTEMPLATEVERSION_PREVIOUS" val="1.0"/>
</p:tagLst>
</file>

<file path=ppt/tags/tag10.xml><?xml version="1.0" encoding="utf-8"?>
<p:tagLst xmlns:a="http://schemas.openxmlformats.org/drawingml/2006/main" xmlns:r="http://schemas.openxmlformats.org/officeDocument/2006/relationships" xmlns:p="http://schemas.openxmlformats.org/presentationml/2006/main">
  <p:tag name="SHAPE_LOCKS" val="16"/>
</p:tagLst>
</file>

<file path=ppt/tags/tag100.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01.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02.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6.) Havárie (požár, výbuch, únik CHL atd.)"/>
  <p:tag name="NBTXTC" val="6.) Havárie (požár, výbuch, únik CHL atd.)"/>
  <p:tag name="AGTX" val="6.) Havárie (požár, výbuch, únik CHL atd.)"/>
  <p:tag name="AGTXC" val="6.) Havárie (požár, výbuch, únik CHL atd.)"/>
  <p:tag name="COLORSETCLASSNAME" val="ColorSet2"/>
  <p:tag name="SAXCONVERTED" val="1"/>
</p:tagLst>
</file>

<file path=ppt/tags/tag103.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04.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05.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06.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6.) Havárie (požár, výbuch, únik CHL atd.)"/>
  <p:tag name="NBTXTC" val="6.) Havárie (požár, výbuch, únik CHL atd.)"/>
  <p:tag name="AGTX" val="6.) Havárie (požár, výbuch, únik CHL atd.)"/>
  <p:tag name="AGTXC" val="6.) Havárie (požár, výbuch, únik CHL atd.)"/>
  <p:tag name="COLORSETCLASSNAME" val="ColorSet2"/>
  <p:tag name="SAXCONVERTED" val="1"/>
</p:tagLst>
</file>

<file path=ppt/tags/tag107.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08.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09.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7.) Alkohol a jiné omamné látky"/>
  <p:tag name="NBTXTC" val="7.) Alkohol a jiné omamné látky"/>
  <p:tag name="AGTX" val="7.) Alkohol a jiné omamné látky"/>
  <p:tag name="AGTXC" val="7.) Alkohol a jiné omamné látky"/>
  <p:tag name="COLORSETCLASSNAME" val="ColorSet2"/>
  <p:tag name="SAXCONVERTED" val="1"/>
</p:tagLst>
</file>

<file path=ppt/tags/tag11.xml><?xml version="1.0" encoding="utf-8"?>
<p:tagLst xmlns:a="http://schemas.openxmlformats.org/drawingml/2006/main" xmlns:r="http://schemas.openxmlformats.org/officeDocument/2006/relationships" xmlns:p="http://schemas.openxmlformats.org/presentationml/2006/main">
  <p:tag name="SHAPE_LOCKS" val="16"/>
</p:tagLst>
</file>

<file path=ppt/tags/tag110.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11.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12.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13.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8.) Osobní ochranné pracovní prostředky"/>
  <p:tag name="NBTXTC" val="8.) Osobní ochranné pracovní prostředky"/>
  <p:tag name="AGTX" val="8.) Osobní ochranné pracovní prostředky"/>
  <p:tag name="AGTXC" val="8.) Osobní ochranné pracovní prostředky"/>
  <p:tag name="COLORSETCLASSNAME" val="ColorSet2"/>
  <p:tag name="SAXCONVERTED" val="1"/>
</p:tagLst>
</file>

<file path=ppt/tags/tag114.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15.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16.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17.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9.) Pracovní úrazy"/>
  <p:tag name="NBTXTC" val="9.) Pracovní úrazy"/>
  <p:tag name="AGTX" val="9.) Pracovní úrazy"/>
  <p:tag name="AGTXC" val="9.) Pracovní úrazy"/>
  <p:tag name="COLORSETCLASSNAME" val="ColorSet2"/>
  <p:tag name="SAXCONVERTED" val="1"/>
</p:tagLst>
</file>

<file path=ppt/tags/tag118.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19.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2.xml><?xml version="1.0" encoding="utf-8"?>
<p:tagLst xmlns:a="http://schemas.openxmlformats.org/drawingml/2006/main" xmlns:r="http://schemas.openxmlformats.org/officeDocument/2006/relationships" xmlns:p="http://schemas.openxmlformats.org/presentationml/2006/main">
  <p:tag name="SHAPE_LOCKS" val="16"/>
</p:tagLst>
</file>

<file path=ppt/tags/tag120.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21.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0.) Lékárničky"/>
  <p:tag name="NBTXTC" val="10.) Lékárničky"/>
  <p:tag name="AGTX" val="10.) Lékárničky"/>
  <p:tag name="AGTXC" val="10.) Lékárničky"/>
  <p:tag name="COLORSETCLASSNAME" val="ColorSet2"/>
  <p:tag name="SAXCONVERTED" val="1"/>
</p:tagLst>
</file>

<file path=ppt/tags/tag122.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23.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24.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25.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1.) Doprava v RBCB"/>
  <p:tag name="NBTXTC" val="11.) Doprava v RBCB"/>
  <p:tag name="AGTX" val="11.) Doprava v RBCB"/>
  <p:tag name="AGTXC" val="11.) Doprava v RBCB"/>
  <p:tag name="COLORSETCLASSNAME" val="ColorSet2"/>
  <p:tag name="SAXCONVERTED" val="1"/>
</p:tagLst>
</file>

<file path=ppt/tags/tag126.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27.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28.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29.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1.) Doprava v RBCB"/>
  <p:tag name="NBTXTC" val="11.) Doprava v RBCB"/>
  <p:tag name="AGTX" val="11.) Doprava v RBCB"/>
  <p:tag name="AGTXC" val="11.) Doprava v RBCB"/>
  <p:tag name="COLORSETCLASSNAME" val="ColorSet2"/>
  <p:tag name="SAXCONVERTED" val="1"/>
</p:tagLst>
</file>

<file path=ppt/tags/tag13.xml><?xml version="1.0" encoding="utf-8"?>
<p:tagLst xmlns:a="http://schemas.openxmlformats.org/drawingml/2006/main" xmlns:r="http://schemas.openxmlformats.org/officeDocument/2006/relationships" xmlns:p="http://schemas.openxmlformats.org/presentationml/2006/main">
  <p:tag name="SHAPE_LOCKS" val="16"/>
</p:tagLst>
</file>

<file path=ppt/tags/tag130.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31.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32.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3.) Práce ve výškách "/>
  <p:tag name="NBTXTC" val="13.) Práce ve výškách "/>
  <p:tag name="AGTX" val="13.) Práce ve výškách "/>
  <p:tag name="AGTXC" val="13.) Práce ve výškách "/>
  <p:tag name="COLORSETCLASSNAME" val="ColorSet2"/>
  <p:tag name="SAXCONVERTED" val="1"/>
</p:tagLst>
</file>

<file path=ppt/tags/tag133.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34.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35.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36.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3.) Práce ve výškách "/>
  <p:tag name="NBTXTC" val="13.) Práce ve výškách "/>
  <p:tag name="AGTX" val="13.) Práce ve výškách "/>
  <p:tag name="AGTXC" val="13.) Práce ve výškách "/>
  <p:tag name="COLORSETCLASSNAME" val="ColorSet2"/>
  <p:tag name="SAXCONVERTED" val="1"/>
</p:tagLst>
</file>

<file path=ppt/tags/tag137.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38.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39.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2.) Žebříky"/>
  <p:tag name="NBTXTC" val="12.) Žebříky"/>
  <p:tag name="AGTX" val="12.) Žebříky"/>
  <p:tag name="AGTXC" val="12.) Žebříky"/>
  <p:tag name="COLORSETCLASSNAME" val="ColorSet2"/>
  <p:tag name="SAXCONVERTED" val="1"/>
</p:tagLst>
</file>

<file path=ppt/tags/tag14.xml><?xml version="1.0" encoding="utf-8"?>
<p:tagLst xmlns:a="http://schemas.openxmlformats.org/drawingml/2006/main" xmlns:r="http://schemas.openxmlformats.org/officeDocument/2006/relationships" xmlns:p="http://schemas.openxmlformats.org/presentationml/2006/main">
  <p:tag name="SHAPE_LOCKS" val="16"/>
</p:tagLst>
</file>

<file path=ppt/tags/tag140.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41.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42.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43.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6.) Zdvihací zařízení - plošiny"/>
  <p:tag name="NBTXTC" val="16.) Zdvihací zařízení - plošiny"/>
  <p:tag name="AGTX" val="16.) Zdvihací zařízení - plošiny"/>
  <p:tag name="AGTXC" val="16.) Zdvihací zařízení - plošiny"/>
  <p:tag name="COLORSETCLASSNAME" val="ColorSet2"/>
  <p:tag name="SAXCONVERTED" val="1"/>
</p:tagLst>
</file>

<file path=ppt/tags/tag144.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45.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46.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47.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6.) Zdvihací zařízení - plošiny"/>
  <p:tag name="NBTXTC" val="16.) Zdvihací zařízení - plošiny"/>
  <p:tag name="AGTX" val="16.) Zdvihací zařízení - plošiny"/>
  <p:tag name="AGTXC" val="16.) Zdvihací zařízení - plošiny"/>
  <p:tag name="COLORSETCLASSNAME" val="ColorSet2"/>
  <p:tag name="SAXCONVERTED" val="1"/>
</p:tagLst>
</file>

<file path=ppt/tags/tag148.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49.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5.xml><?xml version="1.0" encoding="utf-8"?>
<p:tagLst xmlns:a="http://schemas.openxmlformats.org/drawingml/2006/main" xmlns:r="http://schemas.openxmlformats.org/officeDocument/2006/relationships" xmlns:p="http://schemas.openxmlformats.org/presentationml/2006/main">
  <p:tag name="SHAPE_LOCKS" val="16"/>
</p:tagLst>
</file>

<file path=ppt/tags/tag150.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51.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8.) Manipulace s objemnými břemeny"/>
  <p:tag name="NBTXTC" val="18.) Manipulace s objemnými břemeny"/>
  <p:tag name="AGTX" val="18.) Manipulace s objemnými břemeny"/>
  <p:tag name="AGTXC" val="18.) Manipulace s objemnými břemeny"/>
  <p:tag name="COLORSETCLASSNAME" val="ColorSet2"/>
  <p:tag name="SAXCONVERTED" val="1"/>
</p:tagLst>
</file>

<file path=ppt/tags/tag152.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53.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54.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55.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8.) Manipulace s objemnými břemeny"/>
  <p:tag name="NBTXTC" val="18.) Manipulace s objemnými břemeny"/>
  <p:tag name="AGTX" val="18.) Manipulace s objemnými břemeny"/>
  <p:tag name="AGTXC" val="18.) Manipulace s objemnými břemeny"/>
  <p:tag name="COLORSETCLASSNAME" val="ColorSet2"/>
  <p:tag name="SAXCONVERTED" val="1"/>
</p:tagLst>
</file>

<file path=ppt/tags/tag156.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57.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58.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4.) Nabíjecí pracoviště"/>
  <p:tag name="NBTXTC" val="14.) Nabíjecí pracoviště"/>
  <p:tag name="AGTX" val="14.) Nabíjecí pracoviště"/>
  <p:tag name="AGTXC" val="14.) Nabíjecí pracoviště"/>
  <p:tag name="COLORSETCLASSNAME" val="ColorSet2"/>
  <p:tag name="SAXCONVERTED" val="1"/>
</p:tagLst>
</file>

<file path=ppt/tags/tag159.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6.xml><?xml version="1.0" encoding="utf-8"?>
<p:tagLst xmlns:a="http://schemas.openxmlformats.org/drawingml/2006/main" xmlns:r="http://schemas.openxmlformats.org/officeDocument/2006/relationships" xmlns:p="http://schemas.openxmlformats.org/presentationml/2006/main">
  <p:tag name="SHAPE_LOCKS" val="16"/>
</p:tagLst>
</file>

<file path=ppt/tags/tag160.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61.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62.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63.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5.) Práce na elektrickém zařízení"/>
  <p:tag name="NBTXTC" val="15.) Práce na elektrickém zařízení"/>
  <p:tag name="AGTX" val="15.) Práce na elektrickém zařízení"/>
  <p:tag name="AGTXC" val="15.) Práce na elektrickém zařízení"/>
  <p:tag name="COLORSETCLASSNAME" val="ColorSet2"/>
  <p:tag name="SAXCONVERTED" val="1"/>
</p:tagLst>
</file>

<file path=ppt/tags/tag164.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65.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66.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67.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5.) Práce na elektrickém zařízení"/>
  <p:tag name="NBTXTC" val="15.) Práce na elektrickém zařízení"/>
  <p:tag name="AGTX" val="15.) Práce na elektrickém zařízení"/>
  <p:tag name="AGTXC" val="15.) Práce na elektrickém zařízení"/>
  <p:tag name="COLORSETCLASSNAME" val="ColorSet2"/>
  <p:tag name="SAXCONVERTED" val="1"/>
</p:tagLst>
</file>

<file path=ppt/tags/tag168.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69.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7.xml><?xml version="1.0" encoding="utf-8"?>
<p:tagLst xmlns:a="http://schemas.openxmlformats.org/drawingml/2006/main" xmlns:r="http://schemas.openxmlformats.org/officeDocument/2006/relationships" xmlns:p="http://schemas.openxmlformats.org/presentationml/2006/main">
  <p:tag name="SHAPE_LOCKS" val="16"/>
</p:tagLst>
</file>

<file path=ppt/tags/tag170.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71.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7.) Prostory s nebezpečím výbuchu"/>
  <p:tag name="NBTXTC" val="17.) Prostory s nebezpečím výbuchu"/>
  <p:tag name="AGTX" val="17.) Prostory s nebezpečím výbuchu"/>
  <p:tag name="AGTXC" val="17.) Prostory s nebezpečím výbuchu"/>
  <p:tag name="COLORSETCLASSNAME" val="ColorSet2"/>
  <p:tag name="SAXCONVERTED" val="1"/>
</p:tagLst>
</file>

<file path=ppt/tags/tag172.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73.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74.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7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8.xml><?xml version="1.0" encoding="utf-8"?>
<p:tagLst xmlns:a="http://schemas.openxmlformats.org/drawingml/2006/main" xmlns:r="http://schemas.openxmlformats.org/officeDocument/2006/relationships" xmlns:p="http://schemas.openxmlformats.org/presentationml/2006/main">
  <p:tag name="SHAPE_LOCKS" val="16"/>
</p:tagLst>
</file>

<file path=ppt/tags/tag19.xml><?xml version="1.0" encoding="utf-8"?>
<p:tagLst xmlns:a="http://schemas.openxmlformats.org/drawingml/2006/main" xmlns:r="http://schemas.openxmlformats.org/officeDocument/2006/relationships" xmlns:p="http://schemas.openxmlformats.org/presentationml/2006/main">
  <p:tag name="SHAPE_LOCKS" val="16"/>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20.xml><?xml version="1.0" encoding="utf-8"?>
<p:tagLst xmlns:a="http://schemas.openxmlformats.org/drawingml/2006/main" xmlns:r="http://schemas.openxmlformats.org/officeDocument/2006/relationships" xmlns:p="http://schemas.openxmlformats.org/presentationml/2006/main">
  <p:tag name="SHAPE_LOCKS" val="16"/>
</p:tagLst>
</file>

<file path=ppt/tags/tag21.xml><?xml version="1.0" encoding="utf-8"?>
<p:tagLst xmlns:a="http://schemas.openxmlformats.org/drawingml/2006/main" xmlns:r="http://schemas.openxmlformats.org/officeDocument/2006/relationships" xmlns:p="http://schemas.openxmlformats.org/presentationml/2006/main">
  <p:tag name="SHAPE_LOCKS" val="16"/>
</p:tagLst>
</file>

<file path=ppt/tags/tag22.xml><?xml version="1.0" encoding="utf-8"?>
<p:tagLst xmlns:a="http://schemas.openxmlformats.org/drawingml/2006/main" xmlns:r="http://schemas.openxmlformats.org/officeDocument/2006/relationships" xmlns:p="http://schemas.openxmlformats.org/presentationml/2006/main">
  <p:tag name="SHAPE_LOCKS" val="16"/>
</p:tagLst>
</file>

<file path=ppt/tags/tag23.xml><?xml version="1.0" encoding="utf-8"?>
<p:tagLst xmlns:a="http://schemas.openxmlformats.org/drawingml/2006/main" xmlns:r="http://schemas.openxmlformats.org/officeDocument/2006/relationships" xmlns:p="http://schemas.openxmlformats.org/presentationml/2006/main">
  <p:tag name="SHAPE_LOCKS" val="16"/>
</p:tagLst>
</file>

<file path=ppt/tags/tag24.xml><?xml version="1.0" encoding="utf-8"?>
<p:tagLst xmlns:a="http://schemas.openxmlformats.org/drawingml/2006/main" xmlns:r="http://schemas.openxmlformats.org/officeDocument/2006/relationships" xmlns:p="http://schemas.openxmlformats.org/presentationml/2006/main">
  <p:tag name="SHAPE_LOCKS" val="16"/>
</p:tagLst>
</file>

<file path=ppt/tags/tag25.xml><?xml version="1.0" encoding="utf-8"?>
<p:tagLst xmlns:a="http://schemas.openxmlformats.org/drawingml/2006/main" xmlns:r="http://schemas.openxmlformats.org/officeDocument/2006/relationships" xmlns:p="http://schemas.openxmlformats.org/presentationml/2006/main">
  <p:tag name="SHAPE_LOCKS" val="16"/>
</p:tagLst>
</file>

<file path=ppt/tags/tag26.xml><?xml version="1.0" encoding="utf-8"?>
<p:tagLst xmlns:a="http://schemas.openxmlformats.org/drawingml/2006/main" xmlns:r="http://schemas.openxmlformats.org/officeDocument/2006/relationships" xmlns:p="http://schemas.openxmlformats.org/presentationml/2006/main">
  <p:tag name="SHAPE_LOCKS" val="16"/>
</p:tagLst>
</file>

<file path=ppt/tags/tag27.xml><?xml version="1.0" encoding="utf-8"?>
<p:tagLst xmlns:a="http://schemas.openxmlformats.org/drawingml/2006/main" xmlns:r="http://schemas.openxmlformats.org/officeDocument/2006/relationships" xmlns:p="http://schemas.openxmlformats.org/presentationml/2006/main">
  <p:tag name="SHAPE_LOCKS" val="16"/>
</p:tagLst>
</file>

<file path=ppt/tags/tag28.xml><?xml version="1.0" encoding="utf-8"?>
<p:tagLst xmlns:a="http://schemas.openxmlformats.org/drawingml/2006/main" xmlns:r="http://schemas.openxmlformats.org/officeDocument/2006/relationships" xmlns:p="http://schemas.openxmlformats.org/presentationml/2006/main">
  <p:tag name="SHAPE_LOCKS" val="16"/>
</p:tagLst>
</file>

<file path=ppt/tags/tag29.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30.xml><?xml version="1.0" encoding="utf-8"?>
<p:tagLst xmlns:a="http://schemas.openxmlformats.org/drawingml/2006/main" xmlns:r="http://schemas.openxmlformats.org/officeDocument/2006/relationships" xmlns:p="http://schemas.openxmlformats.org/presentationml/2006/main">
  <p:tag name="SHAPE_LOCKS" val="16"/>
</p:tagLst>
</file>

<file path=ppt/tags/tag31.xml><?xml version="1.0" encoding="utf-8"?>
<p:tagLst xmlns:a="http://schemas.openxmlformats.org/drawingml/2006/main" xmlns:r="http://schemas.openxmlformats.org/officeDocument/2006/relationships" xmlns:p="http://schemas.openxmlformats.org/presentationml/2006/main">
  <p:tag name="SHAPE_LOCKS" val="16"/>
</p:tagLst>
</file>

<file path=ppt/tags/tag32.xml><?xml version="1.0" encoding="utf-8"?>
<p:tagLst xmlns:a="http://schemas.openxmlformats.org/drawingml/2006/main" xmlns:r="http://schemas.openxmlformats.org/officeDocument/2006/relationships" xmlns:p="http://schemas.openxmlformats.org/presentationml/2006/main">
  <p:tag name="SHAPE_LOCKS" val="16"/>
</p:tagLst>
</file>

<file path=ppt/tags/tag33.xml><?xml version="1.0" encoding="utf-8"?>
<p:tagLst xmlns:a="http://schemas.openxmlformats.org/drawingml/2006/main" xmlns:r="http://schemas.openxmlformats.org/officeDocument/2006/relationships" xmlns:p="http://schemas.openxmlformats.org/presentationml/2006/main">
  <p:tag name="SHAPE_LOCKS" val="16"/>
</p:tagLst>
</file>

<file path=ppt/tags/tag34.xml><?xml version="1.0" encoding="utf-8"?>
<p:tagLst xmlns:a="http://schemas.openxmlformats.org/drawingml/2006/main" xmlns:r="http://schemas.openxmlformats.org/officeDocument/2006/relationships" xmlns:p="http://schemas.openxmlformats.org/presentationml/2006/main">
  <p:tag name="SHAPE_LOCKS" val="16"/>
</p:tagLst>
</file>

<file path=ppt/tags/tag35.xml><?xml version="1.0" encoding="utf-8"?>
<p:tagLst xmlns:a="http://schemas.openxmlformats.org/drawingml/2006/main" xmlns:r="http://schemas.openxmlformats.org/officeDocument/2006/relationships" xmlns:p="http://schemas.openxmlformats.org/presentationml/2006/main">
  <p:tag name="SHAPE_LOCKS" val="16"/>
</p:tagLst>
</file>

<file path=ppt/tags/tag36.xml><?xml version="1.0" encoding="utf-8"?>
<p:tagLst xmlns:a="http://schemas.openxmlformats.org/drawingml/2006/main" xmlns:r="http://schemas.openxmlformats.org/officeDocument/2006/relationships" xmlns:p="http://schemas.openxmlformats.org/presentationml/2006/main">
  <p:tag name="SHAPE_LOCKS" val="16"/>
</p:tagLst>
</file>

<file path=ppt/tags/tag37.xml><?xml version="1.0" encoding="utf-8"?>
<p:tagLst xmlns:a="http://schemas.openxmlformats.org/drawingml/2006/main" xmlns:r="http://schemas.openxmlformats.org/officeDocument/2006/relationships" xmlns:p="http://schemas.openxmlformats.org/presentationml/2006/main">
  <p:tag name="SHAPE_LOCKS" val="16"/>
</p:tagLst>
</file>

<file path=ppt/tags/tag38.xml><?xml version="1.0" encoding="utf-8"?>
<p:tagLst xmlns:a="http://schemas.openxmlformats.org/drawingml/2006/main" xmlns:r="http://schemas.openxmlformats.org/officeDocument/2006/relationships" xmlns:p="http://schemas.openxmlformats.org/presentationml/2006/main">
  <p:tag name="SHAPE_LOCKS" val="16"/>
</p:tagLst>
</file>

<file path=ppt/tags/tag39.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16"/>
</p:tagLst>
</file>

<file path=ppt/tags/tag40.xml><?xml version="1.0" encoding="utf-8"?>
<p:tagLst xmlns:a="http://schemas.openxmlformats.org/drawingml/2006/main" xmlns:r="http://schemas.openxmlformats.org/officeDocument/2006/relationships" xmlns:p="http://schemas.openxmlformats.org/presentationml/2006/main">
  <p:tag name="SHAPE_LOCKS" val="16"/>
</p:tagLst>
</file>

<file path=ppt/tags/tag41.xml><?xml version="1.0" encoding="utf-8"?>
<p:tagLst xmlns:a="http://schemas.openxmlformats.org/drawingml/2006/main" xmlns:r="http://schemas.openxmlformats.org/officeDocument/2006/relationships" xmlns:p="http://schemas.openxmlformats.org/presentationml/2006/main">
  <p:tag name="SHAPE_LOCKS" val="16"/>
</p:tagLst>
</file>

<file path=ppt/tags/tag42.xml><?xml version="1.0" encoding="utf-8"?>
<p:tagLst xmlns:a="http://schemas.openxmlformats.org/drawingml/2006/main" xmlns:r="http://schemas.openxmlformats.org/officeDocument/2006/relationships" xmlns:p="http://schemas.openxmlformats.org/presentationml/2006/main">
  <p:tag name="SHAPE_LOCKS" val="16"/>
</p:tagLst>
</file>

<file path=ppt/tags/tag43.xml><?xml version="1.0" encoding="utf-8"?>
<p:tagLst xmlns:a="http://schemas.openxmlformats.org/drawingml/2006/main" xmlns:r="http://schemas.openxmlformats.org/officeDocument/2006/relationships" xmlns:p="http://schemas.openxmlformats.org/presentationml/2006/main">
  <p:tag name="SHAPE_LOCKS" val="16"/>
</p:tagLst>
</file>

<file path=ppt/tags/tag44.xml><?xml version="1.0" encoding="utf-8"?>
<p:tagLst xmlns:a="http://schemas.openxmlformats.org/drawingml/2006/main" xmlns:r="http://schemas.openxmlformats.org/officeDocument/2006/relationships" xmlns:p="http://schemas.openxmlformats.org/presentationml/2006/main">
  <p:tag name="SHAPE_LOCKS" val="16"/>
</p:tagLst>
</file>

<file path=ppt/tags/tag45.xml><?xml version="1.0" encoding="utf-8"?>
<p:tagLst xmlns:a="http://schemas.openxmlformats.org/drawingml/2006/main" xmlns:r="http://schemas.openxmlformats.org/officeDocument/2006/relationships" xmlns:p="http://schemas.openxmlformats.org/presentationml/2006/main">
  <p:tag name="SHAPE_LOCKS" val="16"/>
</p:tagLst>
</file>

<file path=ppt/tags/tag46.xml><?xml version="1.0" encoding="utf-8"?>
<p:tagLst xmlns:a="http://schemas.openxmlformats.org/drawingml/2006/main" xmlns:r="http://schemas.openxmlformats.org/officeDocument/2006/relationships" xmlns:p="http://schemas.openxmlformats.org/presentationml/2006/main">
  <p:tag name="SHAPE_LOCKS" val="16"/>
</p:tagLst>
</file>

<file path=ppt/tags/tag47.xml><?xml version="1.0" encoding="utf-8"?>
<p:tagLst xmlns:a="http://schemas.openxmlformats.org/drawingml/2006/main" xmlns:r="http://schemas.openxmlformats.org/officeDocument/2006/relationships" xmlns:p="http://schemas.openxmlformats.org/presentationml/2006/main">
  <p:tag name="SHAPE_LOCKS" val="16"/>
</p:tagLst>
</file>

<file path=ppt/tags/tag48.xml><?xml version="1.0" encoding="utf-8"?>
<p:tagLst xmlns:a="http://schemas.openxmlformats.org/drawingml/2006/main" xmlns:r="http://schemas.openxmlformats.org/officeDocument/2006/relationships" xmlns:p="http://schemas.openxmlformats.org/presentationml/2006/main">
  <p:tag name="SHAPE_LOCKS" val="16"/>
</p:tagLst>
</file>

<file path=ppt/tags/tag49.xml><?xml version="1.0" encoding="utf-8"?>
<p:tagLst xmlns:a="http://schemas.openxmlformats.org/drawingml/2006/main" xmlns:r="http://schemas.openxmlformats.org/officeDocument/2006/relationships" xmlns:p="http://schemas.openxmlformats.org/presentationml/2006/main">
  <p:tag name="SHAPE_LOCKS" val="16"/>
</p:tagLst>
</file>

<file path=ppt/tags/tag5.xml><?xml version="1.0" encoding="utf-8"?>
<p:tagLst xmlns:a="http://schemas.openxmlformats.org/drawingml/2006/main" xmlns:r="http://schemas.openxmlformats.org/officeDocument/2006/relationships" xmlns:p="http://schemas.openxmlformats.org/presentationml/2006/main">
  <p:tag name="SHAPE_LOCKS" val="16"/>
</p:tagLst>
</file>

<file path=ppt/tags/tag50.xml><?xml version="1.0" encoding="utf-8"?>
<p:tagLst xmlns:a="http://schemas.openxmlformats.org/drawingml/2006/main" xmlns:r="http://schemas.openxmlformats.org/officeDocument/2006/relationships" xmlns:p="http://schemas.openxmlformats.org/presentationml/2006/main">
  <p:tag name="SHAPE_LOCKS" val="16"/>
</p:tagLst>
</file>

<file path=ppt/tags/tag51.xml><?xml version="1.0" encoding="utf-8"?>
<p:tagLst xmlns:a="http://schemas.openxmlformats.org/drawingml/2006/main" xmlns:r="http://schemas.openxmlformats.org/officeDocument/2006/relationships" xmlns:p="http://schemas.openxmlformats.org/presentationml/2006/main">
  <p:tag name="SHAPE_LOCKS" val="16"/>
</p:tagLst>
</file>

<file path=ppt/tags/tag52.xml><?xml version="1.0" encoding="utf-8"?>
<p:tagLst xmlns:a="http://schemas.openxmlformats.org/drawingml/2006/main" xmlns:r="http://schemas.openxmlformats.org/officeDocument/2006/relationships" xmlns:p="http://schemas.openxmlformats.org/presentationml/2006/main">
  <p:tag name="SHAPE_LOCKS" val="16"/>
</p:tagLst>
</file>

<file path=ppt/tags/tag53.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Obsah"/>
  <p:tag name="NBTXTC" val="Obsah"/>
  <p:tag name="AGTX" val="Obsah"/>
  <p:tag name="AGTXC" val="Obsah"/>
  <p:tag name="COLORSETCLASSNAME" val="ColorSet2"/>
  <p:tag name="SAXCONVERTED" val="1"/>
</p:tagLst>
</file>

<file path=ppt/tags/tag54.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55.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56.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57.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 Legislativa"/>
  <p:tag name="NBTXTC" val="1.) Legislativa"/>
  <p:tag name="AGTX" val="1.) Legislativa"/>
  <p:tag name="AGTXC" val="1.) Legislativa"/>
  <p:tag name="COLORSETCLASSNAME" val="ColorSet2"/>
  <p:tag name="SAXCONVERTED" val="1"/>
</p:tagLst>
</file>

<file path=ppt/tags/tag58.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59.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ags/tag60.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61.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 Legislativa"/>
  <p:tag name="NBTXTC" val="1.) Legislativa"/>
  <p:tag name="AGTX" val="1.) Legislativa"/>
  <p:tag name="AGTXC" val="1.) Legislativa"/>
  <p:tag name="COLORSETCLASSNAME" val="ColorSet2"/>
  <p:tag name="SAXCONVERTED" val="1"/>
</p:tagLst>
</file>

<file path=ppt/tags/tag62.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63.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64.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2. Směrnice pro externí firmy"/>
  <p:tag name="NBTXTC" val="2. Směrnice pro externí firmy"/>
  <p:tag name="AGTX" val="2. Směrnice pro externí firmy"/>
  <p:tag name="AGTXC" val="2. Směrnice pro externí firmy"/>
  <p:tag name="COLORSETCLASSNAME" val="ColorSet2"/>
  <p:tag name="SAXCONVERTED" val="1"/>
</p:tagLst>
</file>

<file path=ppt/tags/tag65.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66.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67.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68.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2. Směrnice pro externí firmy"/>
  <p:tag name="NBTXTC" val="2. Směrnice pro externí firmy"/>
  <p:tag name="AGTX" val="2. Směrnice pro externí firmy"/>
  <p:tag name="AGTXC" val="2. Směrnice pro externí firmy"/>
  <p:tag name="COLORSETCLASSNAME" val="ColorSet2"/>
  <p:tag name="SAXCONVERTED" val="1"/>
</p:tagLst>
</file>

<file path=ppt/tags/tag69.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7.xml><?xml version="1.0" encoding="utf-8"?>
<p:tagLst xmlns:a="http://schemas.openxmlformats.org/drawingml/2006/main" xmlns:r="http://schemas.openxmlformats.org/officeDocument/2006/relationships" xmlns:p="http://schemas.openxmlformats.org/presentationml/2006/main">
  <p:tag name="SHAPE_LOCKS" val="16"/>
</p:tagLst>
</file>

<file path=ppt/tags/tag70.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71.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 name="SAXCONVERTED" val="1"/>
</p:tagLst>
</file>

<file path=ppt/tags/tag72.xml><?xml version="1.0" encoding="utf-8"?>
<p:tagLst xmlns:a="http://schemas.openxmlformats.org/drawingml/2006/main" xmlns:r="http://schemas.openxmlformats.org/officeDocument/2006/relationships" xmlns:p="http://schemas.openxmlformats.org/presentationml/2006/main">
  <p:tag name="COLORSETCLASSNAME" val="ColorSet1"/>
  <p:tag name="STYLENAME" val="Bodystyle"/>
  <p:tag name="COLORSETGROUPCLASSNAME" val="ColorSetGroup1"/>
</p:tagLst>
</file>

<file path=ppt/tags/tag73.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2. Směrnice pro externí firmy"/>
  <p:tag name="NBTXTC" val="2. Směrnice pro externí firmy"/>
  <p:tag name="AGTX" val="2. Směrnice pro externí firmy"/>
  <p:tag name="AGTXC" val="2. Směrnice pro externí firmy"/>
  <p:tag name="COLORSETCLASSNAME" val="ColorSet2"/>
  <p:tag name="SAXCONVERTED" val="1"/>
</p:tagLst>
</file>

<file path=ppt/tags/tag74.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75.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76.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2. Směrnice pro externí firmy"/>
  <p:tag name="NBTXTC" val="2. Směrnice pro externí firmy"/>
  <p:tag name="AGTX" val="2. Směrnice pro externí firmy"/>
  <p:tag name="AGTXC" val="2. Směrnice pro externí firmy"/>
  <p:tag name="COLORSETCLASSNAME" val="ColorSet2"/>
  <p:tag name="SAXCONVERTED" val="1"/>
</p:tagLst>
</file>

<file path=ppt/tags/tag77.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78.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79.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3.) Všeobecná ustanovení"/>
  <p:tag name="NBTXTC" val="3.) Všeobecná ustanovení"/>
  <p:tag name="AGTX" val="3.) Všeobecná ustanovení"/>
  <p:tag name="AGTXC" val="3.) Všeobecná ustanovení"/>
  <p:tag name="COLORSETCLASSNAME" val="ColorSet2"/>
  <p:tag name="SAXCONVERTED" val="1"/>
</p:tagLst>
</file>

<file path=ppt/tags/tag8.xml><?xml version="1.0" encoding="utf-8"?>
<p:tagLst xmlns:a="http://schemas.openxmlformats.org/drawingml/2006/main" xmlns:r="http://schemas.openxmlformats.org/officeDocument/2006/relationships" xmlns:p="http://schemas.openxmlformats.org/presentationml/2006/main">
  <p:tag name="SHAPE_LOCKS" val="16"/>
</p:tagLst>
</file>

<file path=ppt/tags/tag80.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81.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82.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83.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3.) Všeobecná ustanovení"/>
  <p:tag name="NBTXTC" val="3.) Všeobecná ustanovení"/>
  <p:tag name="AGTX" val="3.) Všeobecná ustanovení"/>
  <p:tag name="AGTXC" val="3.) Všeobecná ustanovení"/>
  <p:tag name="COLORSETCLASSNAME" val="ColorSet2"/>
  <p:tag name="SAXCONVERTED" val="1"/>
</p:tagLst>
</file>

<file path=ppt/tags/tag84.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85.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86.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3.) Všeobecná ustanovení"/>
  <p:tag name="NBTXTC" val="3.) Všeobecná ustanovení"/>
  <p:tag name="AGTX" val="3.) Všeobecná ustanovení"/>
  <p:tag name="AGTXC" val="3.) Všeobecná ustanovení"/>
  <p:tag name="COLORSETCLASSNAME" val="ColorSet2"/>
  <p:tag name="SAXCONVERTED" val="1"/>
</p:tagLst>
</file>

<file path=ppt/tags/tag87.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88.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89.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3.) Všeobecná ustanovení"/>
  <p:tag name="NBTXTC" val="3.) Všeobecná ustanovení"/>
  <p:tag name="AGTX" val="3.) Všeobecná ustanovení"/>
  <p:tag name="AGTXC" val="3.) Všeobecná ustanovení"/>
  <p:tag name="COLORSETCLASSNAME" val="ColorSet2"/>
  <p:tag name="SAXCONVERTED" val="1"/>
</p:tagLst>
</file>

<file path=ppt/tags/tag9.xml><?xml version="1.0" encoding="utf-8"?>
<p:tagLst xmlns:a="http://schemas.openxmlformats.org/drawingml/2006/main" xmlns:r="http://schemas.openxmlformats.org/officeDocument/2006/relationships" xmlns:p="http://schemas.openxmlformats.org/presentationml/2006/main">
  <p:tag name="SHAPE_LOCKS" val="16"/>
</p:tagLst>
</file>

<file path=ppt/tags/tag90.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91.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4.) Chemické látky"/>
  <p:tag name="NBTXTC" val="4.) Chemické látky"/>
  <p:tag name="AGTX" val="4.) Chemické látky"/>
  <p:tag name="AGTXC" val="4.) Chemické látky"/>
  <p:tag name="COLORSETCLASSNAME" val="ColorSet2"/>
  <p:tag name="SAXCONVERTED" val="1"/>
</p:tagLst>
</file>

<file path=ppt/tags/tag92.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93.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94.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95.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4.) Chemické látky"/>
  <p:tag name="NBTXTC" val="4.) Chemické látky"/>
  <p:tag name="AGTX" val="4.) Chemické látky"/>
  <p:tag name="AGTXC" val="4.) Chemické látky"/>
  <p:tag name="COLORSETCLASSNAME" val="ColorSet2"/>
  <p:tag name="SAXCONVERTED" val="1"/>
</p:tagLst>
</file>

<file path=ppt/tags/tag96.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97.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98.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5.) Odpady"/>
  <p:tag name="NBTXTC" val="5.) Odpady"/>
  <p:tag name="AGTX" val="5.) Odpady"/>
  <p:tag name="AGTXC" val="5.) Odpady"/>
  <p:tag name="COLORSETCLASSNAME" val="ColorSet2"/>
  <p:tag name="SAXCONVERTED" val="1"/>
</p:tagLst>
</file>

<file path=ppt/tags/tag99.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heme/theme1.xml><?xml version="1.0" encoding="utf-8"?>
<a:theme xmlns:a="http://schemas.openxmlformats.org/drawingml/2006/main" name="Bosch NG">
  <a:themeElements>
    <a:clrScheme name="Bosch_Fuchsia">
      <a:dk1>
        <a:srgbClr val="000000"/>
      </a:dk1>
      <a:lt1>
        <a:srgbClr val="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fontScheme name="Bosch">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defTabSz="914400" eaLnBrk="1" fontAlgn="auto" latinLnBrk="0" hangingPunct="1">
          <a:lnSpc>
            <a:spcPts val="2300"/>
          </a:lnSpc>
          <a:spcBef>
            <a:spcPts val="50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Bosch2" id="{D645B956-CB9A-4712-AC7D-AC4E9B5C483E}" vid="{7F95C6F7-0F97-4A0C-8B4D-DAB1E670996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0.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1.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2.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3.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4.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5.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6.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7.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8.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9.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0.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1.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2.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3.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4.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5.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6.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7.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8.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3.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4.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5.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6.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7.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8.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9.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axML>
  <saxMLTemplate>presentation_169</saxMLTemplate>
  <Variablen>
    <Variable>
      <Name>attachmentremark</Name>
      <OrgInhalt/>
      <Wert/>
      <Platzhalter>False</Platzhalter>
      <DocDatenDialog>True</DocDatenDialog>
      <Label>Attachment</Label>
      <FrageVar>False</FrageVar>
      <Prefix/>
      <Suffix/>
      <WegfallVar/>
      <MussFeld>False</MussFeld>
      <InDokument>True</InDokument>
      <Sektion>Rectangle7</Sektion>
      <Reihenfolge>0</Reihenfolge>
    </Variable>
    <Variable>
      <Name>departmentshort</Name>
      <OrgInhalt>RBCB/HSE</OrgInhalt>
      <Wert>RBCB/HSE</Wert>
      <Platzhalter>False</Platzhalter>
      <DocDatenDialog>True</DocDatenDialog>
      <Label>Authoring</Label>
      <FrageVar>False</FrageVar>
      <Prefix/>
      <Suffix/>
      <WegfallVar/>
      <MussFeld>False</MussFeld>
      <Trenner>
        <VariableVor>confidentiality</VariableVor>
        <VariableVor>businessunit</VariableVor>
        <Zwischen> | </Zwischen>
        <VariableNach>departmentshort</VariableNach>
      </Trenner>
      <InDokument>True</InDokument>
      <Sektion>Bosch_footer_1</Sektion>
      <Reihenfolge/>
    </Variable>
    <Variable>
      <Name>confidentiality</Name>
      <OrgInhalt/>
      <Wert/>
      <Platzhalter>False</Platzhalter>
      <DocDatenDialog>True</DocDatenDialog>
      <Label>Notation of confidentiality</Label>
      <FrageVar>False</FrageVar>
      <Prefix/>
      <Suffix/>
      <WegfallVar/>
      <ComboBox>
        <Option>Internal</Option>
        <Option>Confidential</Option>
        <Option>Strictly confidential</Option>
        <Option/>
      </ComboBox>
      <MussFeld>False</MussFeld>
      <InDokument>True</InDokument>
      <Sektion>Bosch_footer_1</Sektion>
      <Reihenfolge>0</Reihenfolge>
    </Variable>
    <Variable>
      <Name>copyright</Name>
      <OrgInhalt>© Robert Bosch spol. s r.o. 2019. All rights reserved, also regarding any disposal, exploitation, reproduction, editing, distribution, as well as in the event of applications for industrial property rights.</OrgInhalt>
      <Wert>© Robert Bosch spol. s r.o. 2019. All rights reserved, also regarding any disposal, exploitation, reproduction, editing, distribution, as well as in the event of applications for industrial property rights.</Wert>
      <Platzhalter>False</Platzhalter>
      <DocDatenDialog>False</DocDatenDialog>
      <Label>$tr_copyright$</Label>
      <FrageVar>False</FrageVar>
      <Prefix/>
      <Suffix/>
      <WegfallVar/>
      <MussFeld>False</MussFeld>
      <Trenner>
        <VariableVor>repositoryremark</VariableVor>
        <Zwischen>&lt;br&gt;</Zwischen>
        <VariableNach>copyright</VariableNach>
      </Trenner>
      <InDokument>True</InDokument>
      <Sektion>Bosch_footer_2</Sektion>
      <Reihenfolge/>
    </Variable>
    <Variable>
      <Name>dateformat</Name>
      <OrgInhalt>2019-09-27</OrgInhalt>
      <Wert>2024_06_19</Wert>
      <Platzhalter>False</Platzhalter>
      <DocDatenDialog>True</DocDatenDialog>
      <Label>Date</Label>
      <FrageVar>False</FrageVar>
      <Prefix/>
      <Suffix/>
      <WegfallVar/>
      <MussFeld>False</MussFeld>
      <Trenner>
        <VariableVor>departmentshort</VariableVor>
        <VariableVor>confidentiality</VariableVor>
        <VariableVor>businessunit</VariableVor>
        <Zwischen> | </Zwischen>
        <VariableNach>dateformat</VariableNach>
      </Trenner>
      <InDokument>True</InDokument>
      <Sektion>Bosch_footer_1</Sektion>
      <Reihenfolge>0</Reihenfolge>
    </Variable>
    <Variable>
      <Name>businessunit</Name>
      <OrgInhalt>Powertrain Solutions</OrgInhalt>
      <Wert>Powertrain Solutions</Wert>
      <Platzhalter>False</Platzhalter>
      <DocDatenDialog>False</DocDatenDialog>
      <Label>$tr_businessunit$</Label>
      <FrageVar>False</FrageVar>
      <Prefix/>
      <Suffix/>
      <WegfallVar/>
      <MussFeld>False</MussFeld>
      <Trenner>
        <VariableVor>confidentiality</VariableVor>
        <Zwischen> | </Zwischen>
        <VariableNach>businessunit</VariableNach>
      </Trenner>
      <InDokument>True</InDokument>
      <Sektion>Bosch_footer_1</Sektion>
      <Reihenfolge>0</Reihenfolge>
    </Variable>
    <Variable>
      <Name>repositoryremark</Name>
      <OrgInhalt/>
      <Wert/>
      <Platzhalter>False</Platzhalter>
      <DocDatenDialog>True</DocDatenDialog>
      <Label>Filing note</Label>
      <FrageVar>False</FrageVar>
      <Prefix/>
      <Suffix/>
      <WegfallVar/>
      <MussFeld>False</MussFeld>
      <InDokument>True</InDokument>
      <Sektion>Bosch_footer_2</Sektion>
      <Reihenfolge>0</Reihenfolge>
    </Variable>
  </Variablen>
</saxML>
</file>

<file path=customXml/item2.xml>
</file>

<file path=customXml/item3.xml><?xml version="1.0" encoding="utf-8"?>
<sax_ColorSelect>
  <Line>
    <Color val="D70012"/>
    <Color val="EA6876"/>
    <Color val="a80163"/>
    <Color val="D067AD"/>
    <Color val="3f136c"/>
    <Color val="967CB1"/>
    <Color val="08427e"/>
    <Color val="6D9ABC"/>
    <Color val="0e78c5"/>
    <Color val="6FB9E2"/>
    <Color val="1399a0"/>
    <Color val="6FC9CC"/>
    <Color val="67b419"/>
    <Color val="AEDB7D"/>
    <Color val="0a5139"/>
    <Color val="6EA293"/>
    <Color val="999FA6"/>
    <Color val="D7D7D7"/>
    <Color val="000000"/>
    <Color val="FFFFFF"/>
  </Line>
</sax_ColorSelect>
</file>

<file path=customXml/item4.xml>
</file>

<file path=customXml/itemProps1.xml><?xml version="1.0" encoding="utf-8"?>
<ds:datastoreItem xmlns:ds="http://schemas.openxmlformats.org/officeDocument/2006/customXml" ds:itemID="{A379E0F6-CD8B-46A6-BA77-BCEF81D8276A}">
  <ds:schemaRefs/>
</ds:datastoreItem>
</file>

<file path=customXml/itemProps2.xml><?xml version="1.0" encoding="utf-8"?>
<ds:datastoreItem xmlns:ds="http://schemas.openxmlformats.org/officeDocument/2006/customXml" ds:itemID="{84FC5D86-38BC-4725-941D-D49585C08B7F}"/>
</file>

<file path=customXml/itemProps3.xml><?xml version="1.0" encoding="utf-8"?>
<ds:datastoreItem xmlns:ds="http://schemas.openxmlformats.org/officeDocument/2006/customXml" ds:itemID="{D0252559-44F8-474C-B66D-E357B88E32C2}">
  <ds:schemaRefs/>
</ds:datastoreItem>
</file>

<file path=customXml/itemProps4.xml><?xml version="1.0" encoding="utf-8"?>
<ds:datastoreItem xmlns:ds="http://schemas.openxmlformats.org/officeDocument/2006/customXml" ds:itemID="{FCA3F7A2-71B9-4B2D-8C0F-051885B12CFB}"/>
</file>

<file path=docProps/app.xml><?xml version="1.0" encoding="utf-8"?>
<Properties xmlns="http://schemas.openxmlformats.org/officeDocument/2006/extended-properties" xmlns:vt="http://schemas.openxmlformats.org/officeDocument/2006/docPropsVTypes">
  <Template>Bosch</Template>
  <TotalTime>3001</TotalTime>
  <Words>5111</Words>
  <Application>Microsoft Office PowerPoint</Application>
  <PresentationFormat>Vlastní</PresentationFormat>
  <Paragraphs>350</Paragraphs>
  <Slides>35</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35</vt:i4>
      </vt:variant>
    </vt:vector>
  </HeadingPairs>
  <TitlesOfParts>
    <vt:vector size="43" baseType="lpstr">
      <vt:lpstr>Aptos</vt:lpstr>
      <vt:lpstr>Arial</vt:lpstr>
      <vt:lpstr>Arial CE</vt:lpstr>
      <vt:lpstr>Bosch Office Sans</vt:lpstr>
      <vt:lpstr>Calibri</vt:lpstr>
      <vt:lpstr>Wingdings</vt:lpstr>
      <vt:lpstr>Wingdings 3</vt:lpstr>
      <vt:lpstr>Bosch NG</vt:lpstr>
      <vt:lpstr> Obecné podmínky pro provádění prací externích firem v objektech firmy Robert Bosch s.r.o. </vt:lpstr>
      <vt:lpstr>Obsah</vt:lpstr>
      <vt:lpstr>1.) Legislativa</vt:lpstr>
      <vt:lpstr>Prezentace aplikace PowerPoint</vt:lpstr>
      <vt:lpstr>2. Směrnice pro externí firmy</vt:lpstr>
      <vt:lpstr>Prezentace aplikace PowerPoint</vt:lpstr>
      <vt:lpstr>Prezentace aplikace PowerPoint</vt:lpstr>
      <vt:lpstr>Prezentace aplikace PowerPoint</vt:lpstr>
      <vt:lpstr>Prezentace aplikace PowerPoint</vt:lpstr>
      <vt:lpstr>3.) Všeobecná ustanovení – Obecné podmínky</vt:lpstr>
      <vt:lpstr>Prezentace aplikace PowerPoint</vt:lpstr>
      <vt:lpstr>Prezentace aplikace PowerPoint</vt:lpstr>
      <vt:lpstr>Prezentace aplikace PowerPoint</vt:lpstr>
      <vt:lpstr>4.) Chemické látky a směsi (CHLS)</vt:lpstr>
      <vt:lpstr>Prezentace aplikace PowerPoint</vt:lpstr>
      <vt:lpstr>5.) Odpady</vt:lpstr>
      <vt:lpstr>6.) Havárie (požár, únik CHLS atd.)</vt:lpstr>
      <vt:lpstr>Prezentace aplikace PowerPoint</vt:lpstr>
      <vt:lpstr>7.) Alkohol a jiné omamné látky</vt:lpstr>
      <vt:lpstr>8.) Osobní ochranné pracovní prostředky</vt:lpstr>
      <vt:lpstr>9.) Pracovní úrazy</vt:lpstr>
      <vt:lpstr>10.) Lékárničky</vt:lpstr>
      <vt:lpstr>11.) Doprava v RBCB</vt:lpstr>
      <vt:lpstr>Prezentace aplikace PowerPoint</vt:lpstr>
      <vt:lpstr>12.) Práce ve výškách </vt:lpstr>
      <vt:lpstr>Prezentace aplikace PowerPoint</vt:lpstr>
      <vt:lpstr>13.) Žebříky, schůdky, štafle</vt:lpstr>
      <vt:lpstr>14.) Použití jeřábů a jiných zdvihacích zařízení (ZZ)</vt:lpstr>
      <vt:lpstr>15.) Zdvihací zařízení – zdvihací plošiny</vt:lpstr>
      <vt:lpstr>16.) Manipulace s objemnými břemeny</vt:lpstr>
      <vt:lpstr>Prezentace aplikace PowerPoint</vt:lpstr>
      <vt:lpstr>17.) Nabíjecí pracoviště</vt:lpstr>
      <vt:lpstr>18.) Práce na elektrickém zařízení</vt:lpstr>
      <vt:lpstr>18.) Práce na elektrickém zařízení</vt:lpstr>
      <vt:lpstr>19.) Prostory s nebezpečím výbuchu - 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Holakovska Eva (RBCB/HSE)</dc:creator>
  <cp:lastModifiedBy>Nechanicka Lenka (RBCB/HSE)</cp:lastModifiedBy>
  <cp:revision>357</cp:revision>
  <dcterms:created xsi:type="dcterms:W3CDTF">2018-01-19T09:06:36Z</dcterms:created>
  <dcterms:modified xsi:type="dcterms:W3CDTF">2024-06-19T12:59:28Z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ttachmentremark">
    <vt:lpwstr>$attachmentremark$</vt:lpwstr>
  </property>
  <property fmtid="{D5CDD505-2E9C-101B-9397-08002B2CF9AE}" pid="3" name="confidentiality">
    <vt:lpwstr>$confidentiality$</vt:lpwstr>
  </property>
  <property fmtid="{D5CDD505-2E9C-101B-9397-08002B2CF9AE}" pid="4" name="copyright">
    <vt:lpwstr>$copyright$</vt:lpwstr>
  </property>
  <property fmtid="{D5CDD505-2E9C-101B-9397-08002B2CF9AE}" pid="5" name="dateformat">
    <vt:lpwstr>$dateformat$</vt:lpwstr>
  </property>
  <property fmtid="{D5CDD505-2E9C-101B-9397-08002B2CF9AE}" pid="6" name="businessunit">
    <vt:lpwstr>$businessunit$</vt:lpwstr>
  </property>
  <property fmtid="{D5CDD505-2E9C-101B-9397-08002B2CF9AE}" pid="7" name="repositoryremark">
    <vt:lpwstr>$repositoryremark$</vt:lpwstr>
  </property>
</Properties>
</file>